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73" r:id="rId3"/>
    <p:sldId id="275" r:id="rId4"/>
    <p:sldId id="298" r:id="rId5"/>
    <p:sldId id="283" r:id="rId6"/>
    <p:sldId id="284" r:id="rId7"/>
    <p:sldId id="285" r:id="rId8"/>
    <p:sldId id="265" r:id="rId9"/>
    <p:sldId id="271" r:id="rId10"/>
    <p:sldId id="266" r:id="rId11"/>
    <p:sldId id="289" r:id="rId12"/>
    <p:sldId id="299" r:id="rId13"/>
    <p:sldId id="272" r:id="rId14"/>
    <p:sldId id="300" r:id="rId15"/>
    <p:sldId id="295" r:id="rId16"/>
    <p:sldId id="292" r:id="rId17"/>
    <p:sldId id="294" r:id="rId18"/>
    <p:sldId id="291" r:id="rId19"/>
    <p:sldId id="290" r:id="rId20"/>
    <p:sldId id="286" r:id="rId21"/>
    <p:sldId id="296" r:id="rId22"/>
    <p:sldId id="303" r:id="rId23"/>
    <p:sldId id="297" r:id="rId24"/>
    <p:sldId id="305" r:id="rId25"/>
    <p:sldId id="287" r:id="rId26"/>
    <p:sldId id="267" r:id="rId27"/>
    <p:sldId id="288" r:id="rId28"/>
    <p:sldId id="302" r:id="rId29"/>
    <p:sldId id="293" r:id="rId30"/>
    <p:sldId id="301" r:id="rId31"/>
    <p:sldId id="270" r:id="rId32"/>
    <p:sldId id="304"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2" autoAdjust="0"/>
    <p:restoredTop sz="88725" autoAdjust="0"/>
  </p:normalViewPr>
  <p:slideViewPr>
    <p:cSldViewPr>
      <p:cViewPr varScale="1">
        <p:scale>
          <a:sx n="84" d="100"/>
          <a:sy n="84" d="100"/>
        </p:scale>
        <p:origin x="-12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E7FBE-CF6C-4314-A1D8-DC0885C6B215}"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2EC4D-C252-40C2-8092-23F0565A2382}" type="slidenum">
              <a:rPr lang="en-US" smtClean="0"/>
              <a:pPr/>
              <a:t>‹#›</a:t>
            </a:fld>
            <a:endParaRPr lang="en-US"/>
          </a:p>
        </p:txBody>
      </p:sp>
    </p:spTree>
    <p:extLst>
      <p:ext uri="{BB962C8B-B14F-4D97-AF65-F5344CB8AC3E}">
        <p14:creationId xmlns:p14="http://schemas.microsoft.com/office/powerpoint/2010/main" xmlns="" val="99916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at the time I had no idea how to meet these challenges!</a:t>
            </a:r>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17</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18</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19</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eventually added lines outlining the areas in which people who did not want to travel might observe looking for satellites of </a:t>
            </a:r>
            <a:r>
              <a:rPr lang="en-US" dirty="0" err="1" smtClean="0"/>
              <a:t>Erigone</a:t>
            </a:r>
            <a:r>
              <a:rPr lang="en-US" dirty="0" smtClean="0"/>
              <a:t>.  These went roughly</a:t>
            </a:r>
            <a:r>
              <a:rPr lang="en-US" baseline="0" dirty="0" smtClean="0"/>
              <a:t> from New Hampshire to Pittsburgh, Pa.  We included links to the prediction page, interactive Google maps, etc.</a:t>
            </a:r>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10</a:t>
            </a:fld>
            <a:endParaRPr lang="en-US"/>
          </a:p>
        </p:txBody>
      </p:sp>
    </p:spTree>
    <p:extLst>
      <p:ext uri="{BB962C8B-B14F-4D97-AF65-F5344CB8AC3E}">
        <p14:creationId xmlns:p14="http://schemas.microsoft.com/office/powerpoint/2010/main" xmlns="" val="164642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11</a:t>
            </a:fld>
            <a:endParaRPr lang="en-US"/>
          </a:p>
        </p:txBody>
      </p:sp>
    </p:spTree>
    <p:extLst>
      <p:ext uri="{BB962C8B-B14F-4D97-AF65-F5344CB8AC3E}">
        <p14:creationId xmlns:p14="http://schemas.microsoft.com/office/powerpoint/2010/main" xmlns="" val="164642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12</a:t>
            </a:fld>
            <a:endParaRPr lang="en-US"/>
          </a:p>
        </p:txBody>
      </p:sp>
    </p:spTree>
    <p:extLst>
      <p:ext uri="{BB962C8B-B14F-4D97-AF65-F5344CB8AC3E}">
        <p14:creationId xmlns:p14="http://schemas.microsoft.com/office/powerpoint/2010/main" xmlns="" val="164642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13</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14</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15</a:t>
            </a:fld>
            <a:endParaRPr lang="en-US"/>
          </a:p>
        </p:txBody>
      </p:sp>
    </p:spTree>
    <p:extLst>
      <p:ext uri="{BB962C8B-B14F-4D97-AF65-F5344CB8AC3E}">
        <p14:creationId xmlns:p14="http://schemas.microsoft.com/office/powerpoint/2010/main" xmlns="" val="399195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EC4D-C252-40C2-8092-23F0565A2382}" type="slidenum">
              <a:rPr lang="en-US" smtClean="0"/>
              <a:pPr/>
              <a:t>16</a:t>
            </a:fld>
            <a:endParaRPr lang="en-US"/>
          </a:p>
        </p:txBody>
      </p:sp>
    </p:spTree>
    <p:extLst>
      <p:ext uri="{BB962C8B-B14F-4D97-AF65-F5344CB8AC3E}">
        <p14:creationId xmlns:p14="http://schemas.microsoft.com/office/powerpoint/2010/main" xmlns="" val="399195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pic>
        <p:nvPicPr>
          <p:cNvPr id="4" name="Picture 2" descr="m51b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Rectangle 3"/>
          <p:cNvSpPr>
            <a:spLocks noGrp="1" noChangeArrowheads="1"/>
          </p:cNvSpPr>
          <p:nvPr>
            <p:ph type="ctrTitle" sz="quarter"/>
          </p:nvPr>
        </p:nvSpPr>
        <p:spPr>
          <a:xfrm>
            <a:off x="3200400" y="1692275"/>
            <a:ext cx="5257800" cy="1736725"/>
          </a:xfrm>
        </p:spPr>
        <p:txBody>
          <a:bodyPr/>
          <a:lstStyle>
            <a:lvl1pPr>
              <a:defRPr sz="5400"/>
            </a:lvl1pPr>
          </a:lstStyle>
          <a:p>
            <a:pPr lvl="0"/>
            <a:r>
              <a:rPr lang="en-US" noProof="0" smtClean="0"/>
              <a:t>Click to edit Master title style</a:t>
            </a:r>
          </a:p>
        </p:txBody>
      </p:sp>
      <p:sp>
        <p:nvSpPr>
          <p:cNvPr id="51204"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 name="Rectangle 5"/>
          <p:cNvSpPr>
            <a:spLocks noGrp="1" noChangeArrowheads="1"/>
          </p:cNvSpPr>
          <p:nvPr>
            <p:ph type="dt" sz="quarter" idx="10"/>
          </p:nvPr>
        </p:nvSpPr>
        <p:spPr/>
        <p:txBody>
          <a:bodyPr/>
          <a:lstStyle>
            <a:lvl1pPr>
              <a:defRPr smtClean="0"/>
            </a:lvl1pPr>
          </a:lstStyle>
          <a:p>
            <a:fld id="{3567E7ED-F87C-4234-8250-E20168C87B1F}" type="datetimeFigureOut">
              <a:rPr lang="en-US" smtClean="0"/>
              <a:pPr/>
              <a:t>7/10/2014</a:t>
            </a:fld>
            <a:endParaRPr lang="en-US"/>
          </a:p>
        </p:txBody>
      </p:sp>
      <p:sp>
        <p:nvSpPr>
          <p:cNvPr id="7" name="Rectangle 6"/>
          <p:cNvSpPr>
            <a:spLocks noGrp="1" noChangeArrowheads="1"/>
          </p:cNvSpPr>
          <p:nvPr>
            <p:ph type="ftr" sz="quarter" idx="11"/>
          </p:nvPr>
        </p:nvSpPr>
        <p:spPr/>
        <p:txBody>
          <a:bodyPr/>
          <a:lstStyle>
            <a:lvl1pPr>
              <a:defRPr smtClean="0"/>
            </a:lvl1pPr>
          </a:lstStyle>
          <a:p>
            <a:endParaRPr lang="en-US"/>
          </a:p>
        </p:txBody>
      </p:sp>
      <p:sp>
        <p:nvSpPr>
          <p:cNvPr id="8" name="Rectangle 7"/>
          <p:cNvSpPr>
            <a:spLocks noGrp="1" noChangeArrowheads="1"/>
          </p:cNvSpPr>
          <p:nvPr>
            <p:ph type="sldNum" sz="quarter" idx="12"/>
          </p:nvPr>
        </p:nvSpPr>
        <p:spPr/>
        <p:txBody>
          <a:bodyPr/>
          <a:lstStyle>
            <a:lvl1pPr>
              <a:defRPr smtClean="0"/>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135750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76737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359181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dirty="0" smtClean="0"/>
              <a:t>July 2014</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39377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199956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360763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33278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404684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213841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400728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567E7ED-F87C-4234-8250-E20168C87B1F}" type="datetimeFigureOut">
              <a:rPr lang="en-US" smtClean="0"/>
              <a:pPr/>
              <a:t>7/10/2014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1862BD7-A5E2-42FB-99BF-6842BD16FFBE}" type="slidenum">
              <a:rPr lang="en-US" smtClean="0"/>
              <a:pPr/>
              <a:t>‹#›</a:t>
            </a:fld>
            <a:endParaRPr lang="en-US"/>
          </a:p>
        </p:txBody>
      </p:sp>
    </p:spTree>
    <p:extLst>
      <p:ext uri="{BB962C8B-B14F-4D97-AF65-F5344CB8AC3E}">
        <p14:creationId xmlns:p14="http://schemas.microsoft.com/office/powerpoint/2010/main" xmlns="" val="323444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m51bg"/>
          <p:cNvPicPr>
            <a:picLocks noChangeAspect="1" noChangeArrowheads="1"/>
          </p:cNvPicPr>
          <p:nvPr/>
        </p:nvPicPr>
        <p:blipFill>
          <a:blip r:embed="rId13" cstate="screen">
            <a:extLst>
              <a:ext uri="{28A0092B-C50C-407E-A947-70E740481C1C}">
                <a14:useLocalDpi xmlns:a14="http://schemas.microsoft.com/office/drawing/2010/main" xmlns=""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1905000" y="277813"/>
            <a:ext cx="67818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018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fld id="{3567E7ED-F87C-4234-8250-E20168C87B1F}" type="datetimeFigureOut">
              <a:rPr lang="en-US" smtClean="0"/>
              <a:pPr/>
              <a:t>7/10/2014</a:t>
            </a:fld>
            <a:endParaRPr lang="en-US"/>
          </a:p>
        </p:txBody>
      </p:sp>
      <p:sp>
        <p:nvSpPr>
          <p:cNvPr id="501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endParaRPr lang="en-US"/>
          </a:p>
        </p:txBody>
      </p:sp>
      <p:sp>
        <p:nvSpPr>
          <p:cNvPr id="5018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fld id="{01862BD7-A5E2-42FB-99BF-6842BD16FFBE}" type="slidenum">
              <a:rPr lang="en-US" smtClean="0"/>
              <a:pPr/>
              <a:t>‹#›</a:t>
            </a:fld>
            <a:endParaRPr lang="en-US"/>
          </a:p>
        </p:txBody>
      </p:sp>
      <p:sp>
        <p:nvSpPr>
          <p:cNvPr id="50183" name="Rectangle 7"/>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hyperlink" Target="http://www.myfoxny.com/story/25021797/neil-degrasse-tyson-explains-occultation-of-regulus"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lanetary.org/blogs/guest-blogs/2014/0301-invisible-asteroid.html" TargetMode="External"/><Relationship Id="rId7" Type="http://schemas.openxmlformats.org/officeDocument/2006/relationships/hyperlink" Target="http://www.myfoxny.com/story/25021797/neil-degrasse-tyson-explains-occultation-of-regulus" TargetMode="External"/><Relationship Id="rId2" Type="http://schemas.openxmlformats.org/officeDocument/2006/relationships/hyperlink" Target="http://www.newscientist.com/article/dn25251-new-york-asteroid-eclipse-will-be-visible-to-millions.html" TargetMode="External"/><Relationship Id="rId1" Type="http://schemas.openxmlformats.org/officeDocument/2006/relationships/slideLayout" Target="../slideLayouts/slideLayout2.xml"/><Relationship Id="rId6" Type="http://schemas.openxmlformats.org/officeDocument/2006/relationships/hyperlink" Target="http://www.usatoday.com/story/tech/2014/03/15/asteroid-star-northeast/6417135/" TargetMode="External"/><Relationship Id="rId5" Type="http://schemas.openxmlformats.org/officeDocument/2006/relationships/hyperlink" Target="http://www.occultations.org/Regulus2014" TargetMode="External"/><Relationship Id="rId4" Type="http://schemas.openxmlformats.org/officeDocument/2006/relationships/hyperlink" Target="http://www.facebook.com/Regulus20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occultations.org/regulus2014/"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609600"/>
            <a:ext cx="8534400" cy="2362200"/>
          </a:xfrm>
        </p:spPr>
        <p:txBody>
          <a:bodyPr/>
          <a:lstStyle/>
          <a:p>
            <a:r>
              <a:rPr lang="en-US" sz="4000" dirty="0" smtClean="0"/>
              <a:t>Planning and Preparing for the </a:t>
            </a:r>
            <a:r>
              <a:rPr lang="en-US" sz="4000" dirty="0" err="1" smtClean="0"/>
              <a:t>Erigone-Regulus</a:t>
            </a:r>
            <a:r>
              <a:rPr lang="en-US" sz="4000" dirty="0" smtClean="0"/>
              <a:t> Great Occultation (ERGO) of March, 2014</a:t>
            </a:r>
            <a:endParaRPr lang="en-US" sz="4000" i="1" dirty="0"/>
          </a:p>
        </p:txBody>
      </p:sp>
      <p:sp>
        <p:nvSpPr>
          <p:cNvPr id="3" name="Subtitle 2"/>
          <p:cNvSpPr>
            <a:spLocks noGrp="1"/>
          </p:cNvSpPr>
          <p:nvPr>
            <p:ph type="subTitle" sz="quarter" idx="1"/>
          </p:nvPr>
        </p:nvSpPr>
        <p:spPr>
          <a:xfrm>
            <a:off x="609600" y="3276600"/>
            <a:ext cx="7772400" cy="2743200"/>
          </a:xfrm>
        </p:spPr>
        <p:txBody>
          <a:bodyPr/>
          <a:lstStyle/>
          <a:p>
            <a:r>
              <a:rPr lang="en-US" i="1" dirty="0" smtClean="0"/>
              <a:t>Ted Blank</a:t>
            </a:r>
          </a:p>
          <a:p>
            <a:r>
              <a:rPr lang="en-US" i="1" dirty="0" smtClean="0"/>
              <a:t>IOTA Annual Meeting</a:t>
            </a:r>
          </a:p>
          <a:p>
            <a:r>
              <a:rPr lang="en-US" i="1" dirty="0" smtClean="0"/>
              <a:t>July, 2014 – College Park, MD</a:t>
            </a:r>
          </a:p>
          <a:p>
            <a:endParaRPr lang="en-US" sz="2000" i="1" dirty="0" smtClean="0">
              <a:solidFill>
                <a:schemeClr val="bg2">
                  <a:lumMod val="20000"/>
                  <a:lumOff val="80000"/>
                </a:schemeClr>
              </a:solidFill>
            </a:endParaRPr>
          </a:p>
          <a:p>
            <a:r>
              <a:rPr lang="en-US" sz="2000" i="1" dirty="0" smtClean="0">
                <a:solidFill>
                  <a:schemeClr val="bg2">
                    <a:lumMod val="20000"/>
                    <a:lumOff val="80000"/>
                  </a:schemeClr>
                </a:solidFill>
              </a:rPr>
              <a:t>tedblank@gmail.com</a:t>
            </a:r>
            <a:endParaRPr lang="en-US" sz="2000" i="1" dirty="0">
              <a:solidFill>
                <a:schemeClr val="bg2">
                  <a:lumMod val="20000"/>
                  <a:lumOff val="80000"/>
                </a:schemeClr>
              </a:solidFill>
            </a:endParaRPr>
          </a:p>
        </p:txBody>
      </p:sp>
    </p:spTree>
    <p:extLst>
      <p:ext uri="{BB962C8B-B14F-4D97-AF65-F5344CB8AC3E}">
        <p14:creationId xmlns:p14="http://schemas.microsoft.com/office/powerpoint/2010/main" xmlns="" val="139206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Website: How to Find the Correct Star</a:t>
            </a:r>
            <a:endParaRPr lang="en-US" sz="3600" i="1" dirty="0"/>
          </a:p>
        </p:txBody>
      </p:sp>
      <p:pic>
        <p:nvPicPr>
          <p:cNvPr id="22529" name="Picture 1"/>
          <p:cNvPicPr>
            <a:picLocks noChangeAspect="1" noChangeArrowheads="1"/>
          </p:cNvPicPr>
          <p:nvPr/>
        </p:nvPicPr>
        <p:blipFill>
          <a:blip r:embed="rId3" cstate="screen"/>
          <a:srcRect/>
          <a:stretch>
            <a:fillRect/>
          </a:stretch>
        </p:blipFill>
        <p:spPr bwMode="auto">
          <a:xfrm>
            <a:off x="381000" y="1828800"/>
            <a:ext cx="6324600" cy="4403203"/>
          </a:xfrm>
          <a:prstGeom prst="rect">
            <a:avLst/>
          </a:prstGeom>
          <a:noFill/>
          <a:ln w="9525">
            <a:noFill/>
            <a:miter lim="800000"/>
            <a:headEnd/>
            <a:tailEnd/>
          </a:ln>
        </p:spPr>
      </p:pic>
      <p:sp>
        <p:nvSpPr>
          <p:cNvPr id="15" name="TextBox 14"/>
          <p:cNvSpPr txBox="1"/>
          <p:nvPr/>
        </p:nvSpPr>
        <p:spPr>
          <a:xfrm>
            <a:off x="6858000" y="1447800"/>
            <a:ext cx="2057400" cy="2862322"/>
          </a:xfrm>
          <a:prstGeom prst="rect">
            <a:avLst/>
          </a:prstGeom>
          <a:noFill/>
        </p:spPr>
        <p:txBody>
          <a:bodyPr wrap="square" rtlCol="0">
            <a:spAutoFit/>
          </a:bodyPr>
          <a:lstStyle/>
          <a:p>
            <a:r>
              <a:rPr lang="en-US" dirty="0" smtClean="0"/>
              <a:t>David Dunham provided maps to help find </a:t>
            </a:r>
            <a:r>
              <a:rPr lang="en-US" dirty="0" err="1" smtClean="0"/>
              <a:t>Regulus</a:t>
            </a:r>
            <a:r>
              <a:rPr lang="en-US" dirty="0" smtClean="0"/>
              <a:t> under various levels of light pollution.</a:t>
            </a:r>
          </a:p>
          <a:p>
            <a:endParaRPr lang="en-US" dirty="0" smtClean="0"/>
          </a:p>
          <a:p>
            <a:r>
              <a:rPr lang="en-US" dirty="0" smtClean="0"/>
              <a:t>We added these to the ERGO website. </a:t>
            </a:r>
            <a:endParaRPr lang="en-US" dirty="0"/>
          </a:p>
        </p:txBody>
      </p:sp>
      <p:sp>
        <p:nvSpPr>
          <p:cNvPr id="16" name="Rectangle 15"/>
          <p:cNvSpPr/>
          <p:nvPr/>
        </p:nvSpPr>
        <p:spPr>
          <a:xfrm>
            <a:off x="381000" y="1371600"/>
            <a:ext cx="6019800" cy="307777"/>
          </a:xfrm>
          <a:prstGeom prst="rect">
            <a:avLst/>
          </a:prstGeom>
        </p:spPr>
        <p:txBody>
          <a:bodyPr wrap="square">
            <a:spAutoFit/>
          </a:bodyPr>
          <a:lstStyle/>
          <a:p>
            <a:r>
              <a:rPr lang="en-US" sz="1400" b="1" dirty="0" smtClean="0"/>
              <a:t>Sky Charts for Strongly Light-polluted City Environments</a:t>
            </a:r>
            <a:endParaRPr lang="en-US" sz="1400" b="1" dirty="0"/>
          </a:p>
        </p:txBody>
      </p:sp>
    </p:spTree>
    <p:extLst>
      <p:ext uri="{BB962C8B-B14F-4D97-AF65-F5344CB8AC3E}">
        <p14:creationId xmlns:p14="http://schemas.microsoft.com/office/powerpoint/2010/main" xmlns="" val="1250780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sz="3600" dirty="0" smtClean="0"/>
              <a:t>Website: How to Time The Event</a:t>
            </a:r>
            <a:endParaRPr lang="en-US" sz="3600" i="1" dirty="0"/>
          </a:p>
        </p:txBody>
      </p:sp>
      <p:sp>
        <p:nvSpPr>
          <p:cNvPr id="6" name="Content Placeholder 5"/>
          <p:cNvSpPr>
            <a:spLocks noGrp="1"/>
          </p:cNvSpPr>
          <p:nvPr>
            <p:ph idx="1"/>
          </p:nvPr>
        </p:nvSpPr>
        <p:spPr>
          <a:xfrm>
            <a:off x="457200" y="1295400"/>
            <a:ext cx="8229600" cy="4530725"/>
          </a:xfrm>
        </p:spPr>
        <p:txBody>
          <a:bodyPr/>
          <a:lstStyle/>
          <a:p>
            <a:r>
              <a:rPr lang="en-US" sz="2400" dirty="0" smtClean="0"/>
              <a:t>We tried to cover every possible way even an inexperienced person could time the event (either absolute or relative)</a:t>
            </a:r>
          </a:p>
          <a:p>
            <a:pPr lvl="1"/>
            <a:r>
              <a:rPr lang="en-US" sz="2000" dirty="0" smtClean="0"/>
              <a:t>Audio</a:t>
            </a:r>
          </a:p>
          <a:p>
            <a:pPr lvl="1"/>
            <a:r>
              <a:rPr lang="en-US" sz="2000" dirty="0" smtClean="0"/>
              <a:t>Stop watch</a:t>
            </a:r>
          </a:p>
          <a:p>
            <a:pPr lvl="1"/>
            <a:r>
              <a:rPr lang="en-US" sz="2000" dirty="0" smtClean="0"/>
              <a:t>DSLR video (Tony George)</a:t>
            </a:r>
          </a:p>
          <a:p>
            <a:pPr lvl="1"/>
            <a:r>
              <a:rPr lang="en-US" sz="2000" dirty="0" smtClean="0"/>
              <a:t>Video with VTI</a:t>
            </a:r>
          </a:p>
          <a:p>
            <a:pPr lvl="1"/>
            <a:r>
              <a:rPr lang="en-US" sz="2000" dirty="0" smtClean="0"/>
              <a:t>Drift recording</a:t>
            </a:r>
          </a:p>
          <a:p>
            <a:pPr lvl="1"/>
            <a:r>
              <a:rPr lang="en-US" sz="2000" dirty="0" smtClean="0"/>
              <a:t>Dedicated Occultation App</a:t>
            </a:r>
          </a:p>
          <a:p>
            <a:pPr lvl="1"/>
            <a:r>
              <a:rPr lang="en-US" sz="2000" dirty="0" smtClean="0"/>
              <a:t>Timing apps (Time The Sat, Emerald Timestamp)</a:t>
            </a:r>
          </a:p>
          <a:p>
            <a:r>
              <a:rPr lang="en-US" sz="2400" dirty="0" smtClean="0"/>
              <a:t>John Talbot created a macro to read the data from the </a:t>
            </a:r>
            <a:r>
              <a:rPr lang="en-US" sz="2400" dirty="0" err="1" smtClean="0"/>
              <a:t>iPhone</a:t>
            </a:r>
            <a:r>
              <a:rPr lang="en-US" sz="2400" dirty="0" smtClean="0"/>
              <a:t> app and convert it to a form usable to IOTA</a:t>
            </a:r>
          </a:p>
          <a:p>
            <a:pPr lvl="1"/>
            <a:endParaRPr lang="en-US" sz="2000" dirty="0"/>
          </a:p>
        </p:txBody>
      </p:sp>
      <p:pic>
        <p:nvPicPr>
          <p:cNvPr id="7" name="Picture 6" descr="photo.PNG"/>
          <p:cNvPicPr>
            <a:picLocks noChangeAspect="1"/>
          </p:cNvPicPr>
          <p:nvPr/>
        </p:nvPicPr>
        <p:blipFill>
          <a:blip r:embed="rId3" cstate="screen"/>
          <a:stretch>
            <a:fillRect/>
          </a:stretch>
        </p:blipFill>
        <p:spPr>
          <a:xfrm>
            <a:off x="6400800" y="2286001"/>
            <a:ext cx="1330816" cy="2362200"/>
          </a:xfrm>
          <a:prstGeom prst="rect">
            <a:avLst/>
          </a:prstGeom>
          <a:ln>
            <a:solidFill>
              <a:schemeClr val="accent1"/>
            </a:solidFill>
          </a:ln>
        </p:spPr>
      </p:pic>
      <p:pic>
        <p:nvPicPr>
          <p:cNvPr id="8" name="Picture 7" descr="photo (1).PNG"/>
          <p:cNvPicPr>
            <a:picLocks noChangeAspect="1"/>
          </p:cNvPicPr>
          <p:nvPr/>
        </p:nvPicPr>
        <p:blipFill>
          <a:blip r:embed="rId4" cstate="screen"/>
          <a:stretch>
            <a:fillRect/>
          </a:stretch>
        </p:blipFill>
        <p:spPr>
          <a:xfrm>
            <a:off x="4876800" y="2286000"/>
            <a:ext cx="1330817" cy="2362200"/>
          </a:xfrm>
          <a:prstGeom prst="rect">
            <a:avLst/>
          </a:prstGeom>
          <a:ln>
            <a:solidFill>
              <a:schemeClr val="accent1"/>
            </a:solidFill>
          </a:ln>
        </p:spPr>
      </p:pic>
      <p:pic>
        <p:nvPicPr>
          <p:cNvPr id="23554" name="Picture 2" descr="https://lh6.googleusercontent.com/-ZJumF-cR6Nw/AAAAAAAAAAI/AAAAAAAAAAA/DxYxojLkbfc/s128-c-k/photo.jpg"/>
          <p:cNvPicPr>
            <a:picLocks noChangeAspect="1" noChangeArrowheads="1"/>
          </p:cNvPicPr>
          <p:nvPr/>
        </p:nvPicPr>
        <p:blipFill>
          <a:blip r:embed="rId5" cstate="screen"/>
          <a:srcRect/>
          <a:stretch>
            <a:fillRect/>
          </a:stretch>
        </p:blipFill>
        <p:spPr bwMode="auto">
          <a:xfrm>
            <a:off x="7848600" y="2286000"/>
            <a:ext cx="1219200" cy="1219201"/>
          </a:xfrm>
          <a:prstGeom prst="rect">
            <a:avLst/>
          </a:prstGeom>
          <a:noFill/>
        </p:spPr>
      </p:pic>
      <p:sp>
        <p:nvSpPr>
          <p:cNvPr id="9" name="TextBox 8"/>
          <p:cNvSpPr txBox="1"/>
          <p:nvPr/>
        </p:nvSpPr>
        <p:spPr>
          <a:xfrm>
            <a:off x="7848600" y="3657600"/>
            <a:ext cx="1524000" cy="1446550"/>
          </a:xfrm>
          <a:prstGeom prst="rect">
            <a:avLst/>
          </a:prstGeom>
          <a:noFill/>
        </p:spPr>
        <p:txBody>
          <a:bodyPr wrap="square" rtlCol="0">
            <a:spAutoFit/>
          </a:bodyPr>
          <a:lstStyle/>
          <a:p>
            <a:r>
              <a:rPr lang="en-US" dirty="0" smtClean="0"/>
              <a:t>Norbert Schmidt, Occ. App</a:t>
            </a:r>
          </a:p>
          <a:p>
            <a:r>
              <a:rPr lang="en-US" dirty="0" smtClean="0"/>
              <a:t>Developer</a:t>
            </a:r>
          </a:p>
          <a:p>
            <a:r>
              <a:rPr lang="en-US" sz="1400" dirty="0" smtClean="0"/>
              <a:t>www.ddq.nl</a:t>
            </a:r>
            <a:endParaRPr lang="en-US" sz="1400" dirty="0"/>
          </a:p>
        </p:txBody>
      </p:sp>
    </p:spTree>
    <p:extLst>
      <p:ext uri="{BB962C8B-B14F-4D97-AF65-F5344CB8AC3E}">
        <p14:creationId xmlns:p14="http://schemas.microsoft.com/office/powerpoint/2010/main" xmlns="" val="125078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sz="3600" dirty="0" smtClean="0"/>
              <a:t>What Can You Learn From A Million Observers Without Stopwatches?</a:t>
            </a:r>
            <a:endParaRPr lang="en-US" sz="3600" i="1" dirty="0"/>
          </a:p>
        </p:txBody>
      </p:sp>
      <p:sp>
        <p:nvSpPr>
          <p:cNvPr id="10" name="Content Placeholder 9"/>
          <p:cNvSpPr>
            <a:spLocks noGrp="1"/>
          </p:cNvSpPr>
          <p:nvPr>
            <p:ph idx="1"/>
          </p:nvPr>
        </p:nvSpPr>
        <p:spPr>
          <a:xfrm>
            <a:off x="457200" y="1447800"/>
            <a:ext cx="8229600" cy="4530725"/>
          </a:xfrm>
        </p:spPr>
        <p:txBody>
          <a:bodyPr/>
          <a:lstStyle/>
          <a:p>
            <a:r>
              <a:rPr lang="en-US" sz="2400" dirty="0" smtClean="0"/>
              <a:t>We stressed the importance of simply reporting either:</a:t>
            </a:r>
          </a:p>
          <a:p>
            <a:pPr lvl="1"/>
            <a:r>
              <a:rPr lang="en-US" sz="2000" dirty="0" smtClean="0"/>
              <a:t>“Yes, I saw the star wink out” or </a:t>
            </a:r>
          </a:p>
          <a:p>
            <a:pPr lvl="1"/>
            <a:r>
              <a:rPr lang="en-US" sz="2000" dirty="0" smtClean="0"/>
              <a:t>“No, I did not see the star wink out.”</a:t>
            </a:r>
          </a:p>
          <a:p>
            <a:r>
              <a:rPr lang="en-US" sz="2400" dirty="0" smtClean="0"/>
              <a:t>With a large number of observers, the closest “Miss” report is likely to be very close to a Positive report</a:t>
            </a:r>
          </a:p>
          <a:p>
            <a:r>
              <a:rPr lang="en-US" sz="2400" dirty="0" smtClean="0"/>
              <a:t>This provides the opportunity to define the cross-path diameter with a high level of confidence</a:t>
            </a:r>
          </a:p>
          <a:p>
            <a:r>
              <a:rPr lang="en-US" sz="2400" dirty="0" smtClean="0"/>
              <a:t>The Occultation App and Public Reporting Websites were both designed to make it easy to report a “Miss”</a:t>
            </a:r>
          </a:p>
          <a:p>
            <a:pPr lvl="1"/>
            <a:endParaRPr lang="en-US" sz="2000" dirty="0" smtClean="0"/>
          </a:p>
        </p:txBody>
      </p:sp>
    </p:spTree>
    <p:extLst>
      <p:ext uri="{BB962C8B-B14F-4D97-AF65-F5344CB8AC3E}">
        <p14:creationId xmlns:p14="http://schemas.microsoft.com/office/powerpoint/2010/main" xmlns="" val="1250780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December, 2013</a:t>
            </a:r>
            <a:br>
              <a:rPr lang="en-US" sz="4000" dirty="0" smtClean="0"/>
            </a:br>
            <a:r>
              <a:rPr lang="en-US" sz="4000" dirty="0" smtClean="0"/>
              <a:t>Contact </a:t>
            </a:r>
            <a:r>
              <a:rPr lang="en-US" sz="4000" dirty="0" err="1" smtClean="0"/>
              <a:t>Astro</a:t>
            </a:r>
            <a:r>
              <a:rPr lang="en-US" sz="4000" dirty="0" smtClean="0"/>
              <a:t> Clubs in/near Path</a:t>
            </a:r>
            <a:endParaRPr lang="en-US" sz="4000" dirty="0"/>
          </a:p>
        </p:txBody>
      </p:sp>
      <p:sp>
        <p:nvSpPr>
          <p:cNvPr id="20" name="Content Placeholder 19"/>
          <p:cNvSpPr>
            <a:spLocks noGrp="1"/>
          </p:cNvSpPr>
          <p:nvPr>
            <p:ph idx="1"/>
          </p:nvPr>
        </p:nvSpPr>
        <p:spPr>
          <a:xfrm>
            <a:off x="914400" y="2479675"/>
            <a:ext cx="7696200" cy="4530725"/>
          </a:xfrm>
        </p:spPr>
        <p:txBody>
          <a:bodyPr/>
          <a:lstStyle/>
          <a:p>
            <a:pPr>
              <a:spcAft>
                <a:spcPts val="0"/>
              </a:spcAft>
            </a:pPr>
            <a:r>
              <a:rPr lang="en-US" sz="1800" dirty="0" smtClean="0"/>
              <a:t>Amateur Astronomers Association of NY (NYC)</a:t>
            </a:r>
          </a:p>
          <a:p>
            <a:pPr>
              <a:spcAft>
                <a:spcPts val="0"/>
              </a:spcAft>
            </a:pPr>
            <a:r>
              <a:rPr lang="en-US" sz="1800" dirty="0" smtClean="0"/>
              <a:t>Amateur Observers Society of NY (Long Island)</a:t>
            </a:r>
          </a:p>
          <a:p>
            <a:pPr>
              <a:spcAft>
                <a:spcPts val="0"/>
              </a:spcAft>
            </a:pPr>
            <a:r>
              <a:rPr lang="en-US" sz="1800" dirty="0" smtClean="0"/>
              <a:t>NY Skies</a:t>
            </a:r>
          </a:p>
          <a:p>
            <a:pPr>
              <a:spcAft>
                <a:spcPts val="0"/>
              </a:spcAft>
            </a:pPr>
            <a:r>
              <a:rPr lang="en-US" sz="1800" dirty="0" smtClean="0"/>
              <a:t>Little Bear Observatory, Putnam, NY</a:t>
            </a:r>
          </a:p>
          <a:p>
            <a:pPr>
              <a:spcAft>
                <a:spcPts val="0"/>
              </a:spcAft>
            </a:pPr>
            <a:r>
              <a:rPr lang="en-US" sz="1800" dirty="0" smtClean="0"/>
              <a:t>Central New York Observers</a:t>
            </a:r>
          </a:p>
          <a:p>
            <a:pPr>
              <a:spcAft>
                <a:spcPts val="0"/>
              </a:spcAft>
            </a:pPr>
            <a:r>
              <a:rPr lang="en-US" sz="1800" dirty="0" smtClean="0"/>
              <a:t>FM Astronomy Society, Fayetteville, NY</a:t>
            </a:r>
          </a:p>
          <a:p>
            <a:pPr>
              <a:spcAft>
                <a:spcPts val="0"/>
              </a:spcAft>
            </a:pPr>
            <a:r>
              <a:rPr lang="en-US" sz="1800" dirty="0" smtClean="0"/>
              <a:t>Rockland Astronomy Club</a:t>
            </a:r>
          </a:p>
          <a:p>
            <a:pPr>
              <a:spcAft>
                <a:spcPts val="0"/>
              </a:spcAft>
            </a:pPr>
            <a:r>
              <a:rPr lang="en-US" sz="1800" dirty="0" smtClean="0"/>
              <a:t>Mid-Hudson Astronomical Association</a:t>
            </a:r>
          </a:p>
          <a:p>
            <a:pPr>
              <a:spcAft>
                <a:spcPts val="0"/>
              </a:spcAft>
            </a:pPr>
            <a:r>
              <a:rPr lang="en-US" sz="1800" dirty="0" err="1" smtClean="0"/>
              <a:t>Kopernik</a:t>
            </a:r>
            <a:r>
              <a:rPr lang="en-US" sz="1800" dirty="0" smtClean="0"/>
              <a:t> Astronomy Club, Binghamton, NY</a:t>
            </a:r>
          </a:p>
          <a:p>
            <a:pPr>
              <a:spcAft>
                <a:spcPts val="0"/>
              </a:spcAft>
            </a:pPr>
            <a:r>
              <a:rPr lang="en-US" sz="1800" dirty="0" smtClean="0"/>
              <a:t>Syracuse Astronomy Society</a:t>
            </a:r>
          </a:p>
          <a:p>
            <a:pPr>
              <a:spcAft>
                <a:spcPts val="0"/>
              </a:spcAft>
            </a:pPr>
            <a:r>
              <a:rPr lang="en-US" sz="1800" dirty="0" smtClean="0"/>
              <a:t>Syracuse Observers</a:t>
            </a:r>
          </a:p>
          <a:p>
            <a:pPr>
              <a:spcAft>
                <a:spcPts val="0"/>
              </a:spcAft>
            </a:pPr>
            <a:r>
              <a:rPr lang="en-US" sz="1800" dirty="0" smtClean="0"/>
              <a:t>Royal Astronomical Society of Canada</a:t>
            </a:r>
            <a:endParaRPr lang="en-US" sz="1800" dirty="0"/>
          </a:p>
        </p:txBody>
      </p:sp>
      <p:sp>
        <p:nvSpPr>
          <p:cNvPr id="17" name="TextBox 16"/>
          <p:cNvSpPr txBox="1"/>
          <p:nvPr/>
        </p:nvSpPr>
        <p:spPr>
          <a:xfrm>
            <a:off x="533400" y="1600200"/>
            <a:ext cx="8610600" cy="646331"/>
          </a:xfrm>
          <a:prstGeom prst="rect">
            <a:avLst/>
          </a:prstGeom>
          <a:noFill/>
        </p:spPr>
        <p:txBody>
          <a:bodyPr wrap="square" rtlCol="0">
            <a:spAutoFit/>
          </a:bodyPr>
          <a:lstStyle/>
          <a:p>
            <a:r>
              <a:rPr lang="en-US" dirty="0" smtClean="0"/>
              <a:t>We contact as many astronomy clubs as we can find in or near the path and begin to develop a mailing list to keep them in the loop.</a:t>
            </a:r>
            <a:endParaRPr lang="en-US" dirty="0"/>
          </a:p>
        </p:txBody>
      </p:sp>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December, 2013 – Joe </a:t>
            </a:r>
            <a:r>
              <a:rPr lang="en-US" sz="4000" dirty="0" err="1" smtClean="0"/>
              <a:t>Rao</a:t>
            </a:r>
            <a:r>
              <a:rPr lang="en-US" sz="4000" dirty="0" smtClean="0"/>
              <a:t> of </a:t>
            </a:r>
            <a:br>
              <a:rPr lang="en-US" sz="4000" dirty="0" smtClean="0"/>
            </a:br>
            <a:r>
              <a:rPr lang="en-US" sz="4000" dirty="0" smtClean="0"/>
              <a:t>space.com lists ERGO #1 for 2014</a:t>
            </a:r>
            <a:endParaRPr lang="en-US" sz="4000" dirty="0"/>
          </a:p>
        </p:txBody>
      </p:sp>
      <p:pic>
        <p:nvPicPr>
          <p:cNvPr id="50178" name="Picture 2"/>
          <p:cNvPicPr>
            <a:picLocks noChangeAspect="1" noChangeArrowheads="1"/>
          </p:cNvPicPr>
          <p:nvPr/>
        </p:nvPicPr>
        <p:blipFill>
          <a:blip r:embed="rId3" cstate="screen"/>
          <a:srcRect/>
          <a:stretch>
            <a:fillRect/>
          </a:stretch>
        </p:blipFill>
        <p:spPr bwMode="auto">
          <a:xfrm>
            <a:off x="1119187" y="1676400"/>
            <a:ext cx="6389687" cy="2419350"/>
          </a:xfrm>
          <a:prstGeom prst="rect">
            <a:avLst/>
          </a:prstGeom>
          <a:noFill/>
          <a:ln w="9525">
            <a:noFill/>
            <a:miter lim="800000"/>
            <a:headEnd/>
            <a:tailEnd/>
          </a:ln>
        </p:spPr>
      </p:pic>
      <p:pic>
        <p:nvPicPr>
          <p:cNvPr id="50179" name="Picture 3"/>
          <p:cNvPicPr>
            <a:picLocks noChangeAspect="1" noChangeArrowheads="1"/>
          </p:cNvPicPr>
          <p:nvPr/>
        </p:nvPicPr>
        <p:blipFill>
          <a:blip r:embed="rId4" cstate="screen"/>
          <a:srcRect/>
          <a:stretch>
            <a:fillRect/>
          </a:stretch>
        </p:blipFill>
        <p:spPr bwMode="auto">
          <a:xfrm>
            <a:off x="1271587" y="4419600"/>
            <a:ext cx="2924175" cy="485775"/>
          </a:xfrm>
          <a:prstGeom prst="rect">
            <a:avLst/>
          </a:prstGeom>
          <a:noFill/>
          <a:ln w="9525">
            <a:noFill/>
            <a:miter lim="800000"/>
            <a:headEnd/>
            <a:tailEnd/>
          </a:ln>
        </p:spPr>
      </p:pic>
      <p:pic>
        <p:nvPicPr>
          <p:cNvPr id="50180" name="Picture 4"/>
          <p:cNvPicPr>
            <a:picLocks noChangeAspect="1" noChangeArrowheads="1"/>
          </p:cNvPicPr>
          <p:nvPr/>
        </p:nvPicPr>
        <p:blipFill>
          <a:blip r:embed="rId5" cstate="screen"/>
          <a:srcRect/>
          <a:stretch>
            <a:fillRect/>
          </a:stretch>
        </p:blipFill>
        <p:spPr bwMode="auto">
          <a:xfrm>
            <a:off x="4395787" y="4419600"/>
            <a:ext cx="3148013" cy="1894380"/>
          </a:xfrm>
          <a:prstGeom prst="rect">
            <a:avLst/>
          </a:prstGeom>
          <a:noFill/>
          <a:ln w="9525">
            <a:noFill/>
            <a:miter lim="800000"/>
            <a:headEnd/>
            <a:tailEnd/>
          </a:ln>
        </p:spPr>
      </p:pic>
      <p:sp>
        <p:nvSpPr>
          <p:cNvPr id="50182" name="AutoShape 6" descr="data:image/jpeg;base64,/9j/4AAQSkZJRgABAQAAAQABAAD/2wCEAAkGBxQSEhQSExQWFhUWFRQXFRQVFhUXFBUUFBQWFhUVFBQYHCggGBolHBUUITEhJSkrLi4uFx8zODMsNygtLisBCgoKDg0OGxAQGiwkHyYsLCwsLCwsLCwsLCwsLCwsLCwsLCwsLCwsLCwsLCwsLCwsLCwsLCwsLCwsLCwsLCwsLP/AABEIAIgBcQMBIgACEQEDEQH/xAAbAAABBQEBAAAAAAAAAAAAAAADAAIEBQYBB//EAEkQAAEDAgMEBgYHBQYEBwAAAAEAAhEDIQQSMQVBUXEGEyJhgZEyUqGxwdEUI3KCkuHwBxVCU2IWQ6Ky4vEzk6PSJDRUY3ODwv/EABoBAAIDAQEAAAAAAAAAAAAAAAIDAQQFAAb/xAA0EQACAQIEAwYFAwQDAAAAAAAAAQIDEQQSITETQVEFFCIyYXFSgZGhwRUjsdHh8PEWQnL/2gAMAwEAAhEDEQA/AKwFOCDSJyidYE80UKvYsXIWLH1n3R7yuBOxfpt5H3pNVyl5UNjsOAVfhaIc6DwKsQq5lUtd2R2pMfmnR5gyLbA0Ax7IJ9NmvP8ANW21sPmqNvEtA9pVPSxhdVAgQC0yBeQ4exXG28Z1VSmTpefA/mqlXMqy62GRtlYhs5wGoKjV8M+Yy+5S62HzkvY8XjQnhxBUesX0mtDjN7Okk3mxLl0Ks3bVX+hDikNpYWNQi5V1lYhjnEyAbSBYabk5laQSNOPgj4suaBypkfF05aVXYMQ4K1L5tY9yjtotFxMg8baSmKqlo0coBCxR3vbpmE8JE+SktqXAI1381T7R2eXPc5pG4+wJlOcW7MGUJINjKcEQLR7UIYcwDxVhSpgNa06hnuEJ2Cb2G8kCfietx3IrXMQgSrurhwQoFXCEJ0WCyLmCRprrmLgsjF2BupoL2KbKG9ig6xAe1DLVLqMQHNXEAsqa9qstlYMVXlriYAm3MK5ZsKlvzHx+SCVRR3C4bktDI5V0NW4p7BoepPNzvmpDNkUR/dM8RPvSHiI9Dlh5dTA5VzKvRRgaY0psH3W/JOFMDQDwCU8Wugzuz6nnTcM46NceTSfcEZmx67tKNQ/cd8l6PQU6gUmWNktkSsOubPM6fRbGO0oP8Swe9wUtnQjGHVjG/aqN+Er0+m9GqOEEzoJPdzSHjqvJL7h8Cmt2eVHoViB6TqY+84//AJXP7IPGtRvg0n5L0DEGdL8r+5RH4R50Y/8ACd8/I+SOOIrS/wBAujBGPp9GANapPJsfFGb0ep73P/wj4K7qhwqNpdXUL3GA1rHOOsSYFh3lWg6OVzuaLxdwEu0yg7z3I+JV5sVLJF2ZlW7Dojc483H4IrNiUP5YPMuPxWnHRyoDDnMad4kkjuMBSGdGXfzB4NPzTFSryV/yJeIormZulsugNKVP8IPvU+jhmDRjRyaB8FaHYkfxk8mx8VBpJVajUppOXMbSrQqeUmUFMpMvZQ6AUuvRcQMriLbp4lV1HNKyIxeLjhaTqzTsunqTrpKr+j1fXd5lJM7vIyP+S0Pgl9jBMT4TaAloRYTkjSuQsZ6TPvfBcAT8cLs5n4JitUvKh8NUOJhQMOyHknWSp7RvKit/4h5p8diZEikwh87v0Vc9IqgDqRc2Wy6ddJbwVKxpDu4z7ld9ICctIjjfyCrVVerH2CXlY12z6TjLXNg6AQfinVMMGUg2Z7U/7JuPojsuaAA4CwFp5eKfiMGGRlEbjz4pcd1dgs5SZNNw3SffKVGmMrmj9SEPFDq3BrZuBNzqTCNicNlhzSQRrHAo7JrffVEIBh8OQ+TbX3JmSM/eZ9kR7FJe29ql+FpQAyCQXTPLcEMtXd/kOI3DOzRBtY99tyY4X/WkXXGMy6HfPj3I9SmZk65beAhEoq+g5WTBaunuPkIhSdnN+rHj71ynSkAmxgwOOm/cpuxKOamB3u96lNQvcCWpIwWz89zZvtPJXeG2XSb/AAA/aE+c/JDb2QAAee7yCJSxMH9QVnVcROb3siVEe7A0dDSp/gb8lTbS2VS1FId8SLz3blc16w3b4IQsawv7I8SNQlRqTWzYVjD4/BBvaaebTMt8Yg+9QSFtq+GAGWDEREa8ydVlMZh8jiPLlzWtg8Q5rLLcTKNmV72qM9ql1FGeFeAaJvR4fWn7B94WnpNuO9zR+JwHxWb6PN+tP2D7wtbgW9tv2mf52qrV3IrSlChOUd0m/sWLNlmYgnxCmN2Jb81c0qYaNE9zTabdyhUo8zyHfsY96j+Rn3bODfSA53+aT9ktJtPhotB9GDtSAO9Nc1rf4x5E/BdwodBMquMerqyt/wCrflFSzZAFxaOR+CQw8H048AEXFYp+jb9+nsUdua0wO4aldaC2Rn1a8m/M37tnMVgRlc4kugE5c0AwJiZgcyVG2Hj212OLaNXICGl0ggS12bMS/wCyLesOC50oeG4UhxgOc0akSBci3JZ/ZGz8ZknDucGOJENqtYDlvmjMDu1XOoopxULv3ZrdnYWM455fxc11DMGiKGJhjWgAVWdmGATLqt7W8Ew0zJnCVCJg5nUrX3w8zoOEd6xu2fpVIsbUrv7U+jiM1hGoY8xrqdVUYzE1IPaeYJBl7zo6LGe4qu61RaKMV9f6m65Pdyf1PRKFCvRqiuaLKbC1gPVPl8ZZPWiJLc0cY4BQB0lY05BJcS5ziHSC4kucZLTlEkwBdYJokgO58bT+vajVHPYyGzeCeDiRoO+25KlHjTzVPa0bpfS4yNRqOn31C7S27XdWLu21pcYGYmBNpdvW32Dt1rmBrjLhxlecfTaklhnWCCPetPsLZzz2j+gFpYeTvZar1K01fc3jKgIkzEWiNfFZeitRRpZWwSy1pzthZekEntC1lYtYDeXyJtBXlCgHBs/q6oqSutn0pcHSeyBa8GZVLCpOqgu1oKeFafVFj1A4DySTpd+gktSx5W0eh43gDNNh/pafNoUlV+w3zQpH+hn+UKeVnpaHrHuRNoaN+18Cgi6NtIdlv2h7imNCt0vKWKXlOhRsv1nipShVz2yBqY9yfBBzZYnAPHbERE+k2YjhMqy23ehTPe3/ACFUtalAaQT2SN+o3yFebQ/8sw8MvuISK0bVIHXdmd2aOspNG9jx5fonyT6Lus6xu8PBHKYj2e1VWxcfkLxBgi2mu7fzXMNtMUqpJDiDYxGvmoeHk3Ky9gXItHdutHA+4J9HDv6ypm9BwGW/Cwsq/Z+0W5nEg5nTFvzXauOIewBzr7tx5ruBNu2xBJwrCHQ7WHIFNh6xxI3Pj2I+JxzGvab3n3KLitpMYQTMEkWE6qck29t0HBCoCSRAgEo+LZlg8ZA8IUSjj2ZnBszvtxTamOHoGZEkCLRZRlk3t0HpEltWYEaTfmPyVnsepFMga5j7/wA1U0Ma2owEagnd3QrfYTwMwPrO+aVXhaLOkuhNwLC9xJJDdBcyeM9ytW4dqr6NSTLdFLbXHFeelN5i9CCynXYODM2Q6tQtBAcQuHETyUXG12jUjxK7O3sFw0kQ37TqZsj7g6PAuOartpMBG+3uP+ykPxIBzNII3wZtvKj4uuC13MD3rTwMnxEZ9ZWZS1mQozgpVS6C5q37CiX0fH1v3T8Fpxa53QfJwWc2CPrfuu+C0VYw0n9ahVaukgpq9OXszeU2wBwAQMG1znl7piIa3hdVP0io5uSTu0F43K9wFqQDdZvzRKV9TyfB4UXKWrYbEMtYqsr0S4RdS8TiXNexgEkxm7h+vcpVaIIDRMWuRfwK6+hRrYZVPE3Yp3uFJuZ13bgNT+SLga7Krc2hBhzeBWer1rkgASTIEkDjckkoeGxYpScuYk+kH1GmBuhp7Q114qvGq81uRb/TYRp2T1IPScTXeHmYjKLw1hH8I48UCjsygWse7ECm4hstNCo5zZiW5hbLc349ylfTab25qlAMe/s9Y59R0n0S9rs2UHuICa/ZVZ5cKVPrA2BOWYz3BPkb+CnIt9zRpQyQUfQp8bhWU3AUqnWNgEvLSztXkBp3RF96iYikZJ1kyOeYR7pWoxzqtJjXPwmGcwQGvdRDi+xgk5pzEX0B18KOg04tzobh6RYRLQW0GFpcYIabSc0m94S50tw9yNh6rqb2VGHI5sljgAYOUg69yn47pbi8oLazxJEkBoA0MwBbT396fiejb6Ya6pXw7Gzdzq9MAgiZF7yJsshtDaLQ9zRUnK4js3acpyy07wbdxU06NWXlT+QeiRtehOCpVy99R7c2YkhxEknetVtDCMbBpuAjcCF4idpAXEz3Wn5FI7fqNIykjjLiQY4LToUq8UlkYmULvc9XrbUfdkeO62iZh1k+iPSnrKopVBE6H/da6iqvacJRUc3r+C5gVZy+RLoqS7a3UVA3IXBzBJG4gmPio1JMx9Fz6oYGkywXmIuVl0M3E8O5ZxkIzotS20LP+0o9X/GxJQ/7PP7vxH5JLRyVupi93pf5c826NH/w9L7DfYI+CsyVB2PgzRpNpkgloiRpqT8VNlV0abI+O9H7wTWp2M9A8x7wmtVqj5SxRfhOuURw7c8lLcECq3teSswDkSn05BEq8p4frKDWzGl9dCs6apJFrc1Pw20ntGVsWnUd8pNenOVsvIlNDq2yeqFnEkzu4f7oeHwIDbm/KVIOJc+M0W4CEVoTIOaj4twLIhVNnyWlp0RK2G7TXTp5qULJlNmYydEeZkpIr8Xs51WIdp4If7hIEl0wZ3q/axJ7eyeSjMw1uU+zdmDO5xcbgcNyl1ditLs2Y2aRu3p+As5P2m9wLcpNwdPBRrcalrYrNnYbLTng9TsJWhxPrfH/AHKLs6ichBH8W/kFLGFG9LqRUm7h6EPG1ixjSXltMAZi1pLjAAAAF1V0K2ZxNJ2KsROcdkzpDSII8bLT4FoEtOiJiRTZGUZnHRu7mQNy8tJ5G4taouxjezGtpHqszrPDbxpMahZ7EbPe3tdQ2q7jUqEnmG7gtA3alFzXRUaY17uII3clBwW22ume1TBy5yLB3cd47+KGDktbBySelyqwtFwDnupinIILQ7MDGh0RWU89FtQXknxi0jyKsdp4hriAI/JScFh2tpsYNA0AeXBavZusnJlGvHxIzD2pnVrR4vZrXXFiqevSiy3VK4mwtiN+uHJ3uWjrU5a4dxVBsgfXN5O9y0OIsx32T7lUr6SDa8D9ma/AYABsTcjWbqRQwD2CGvtylVdLEuAEEAcTv5K9pOIaM2sCYn3IpSi9jzNWWVagvo2WDOhlxOpjiVVbS2nnGRmhEZt99wVpXcXsLWtN+NlB/duWJe1ttBIj70X5oKjlbQXTgqj8T+RE2RgBD8wBFhB3mJuETbTQKegzWyADSNfZ71Mw9IUgTIOaDIJNuZQn0mVDmaS12kjf3XUx2RUrVYKvrLYzGBwXXvDHSGtBceJuBF+YRtr9H2MyOpF7G5xmYO02N7gwndwnfuUyviG0CRTBLzYucZJ4wNNVCr4h2XrHkvduAIHZF3NG4TpPfO5LTS8KLkY1Z1FUvaPTqU20aGGNN5+kVZbPo0DEtbnMEv0guv4LHYnFPPYpMjvgkuEyHNBEiRHmt3j62GDabKzwC8dY0BxLAddRYWkZj3mypsVtjCs0OYW9AOcdCAJiBy7k6Mstv28z9b2/uW1rzMjV2XiKhh8zr2pjw8vYmN6Puk5nsaBv7RnlAurPHdJ7/V0xAsC8gkiNSBz46gqkxm26r/4sv2bHfv13laNOpj6mkYqK9jrRCVcG1jm0xYn0qr+wI4Nad3fqe5V2LDBZri48YhpHI3lBq1S4ySSeJJJ8yhEq3DCyTzVJtv0OJGExRp1G1BuINl7NRfYLw8le1YZ1hyCye2rJQS9fwXcItyyoOurfC1wHaD0QZ4aqkoG6kYxwBkuAGUW/iNyYA/WixsNPJVuOxSvSsaX6Y3iElkfpLOL/AC/1JLR7xHoZWT1MhmXcyjh671irFo7ivRPh7wuNNkyu/snku0uKtUPKWKOwWEN9KTMopC61isoa0LD4ffKc+jBkI1MIkSp1IWh2jBuEZoQqLcoKK10qLHMbUM2UimICDTbclHC5okIE5MCeELQUSDQs9WSrqln+KsmlRIfYc1OTQVR7T6UU6ZyUx1j+cMHeTvS5SjHc52W5a4gEOjSbjmLEe7zUUCsxzqgYKhjstDg0hu8CbTPwWMxPSur1zKjj2BILQLX1I46D28Vt9k7RbUAIIIIsZ47lgYuFqjmlox9CspKyexAxXVYgTVbTpOtIfXbTqCdz25ZTcK2o9wpNFNlBrblocS7+luaJHF0EcJvGmNF24+74qHiXNpNc9x0F0hTVrIc4rcqcTh2UhlZ3ASSSrbZ9bM2+oWG27jXkCpMA1HMH28mb3WVXh9tV2XbVdyJn3rUwX7UfFuylVrxzWPV3Kv2hhcwkarI4PpnWsH5HcxB9iu8J0rputUaWd47TfmPJaEa8bgqcWd2W365vj7itDiQcj4ucro3Xg71WUabTVZUYQWmbgyNDwVpif+G/7Dv8pUYh3aZYjG8H7M0GysA4uFSrE2LWgzB4yr0FU+ya31Uk7ypAx4mBqFytY8DicQlVakw1d7go5xrXCHAHuIUlzpF1Fcxje0SFLZUaquV6fMrds1n1Blba+t9O5SdlUDTpybkCfFSfpTNAJjkomKxhdZoEA+B58UpvW42j2dVdRSqESq8mTF9eBmfYqXa2zTXBBe9ojKWtIAPCeOuit8VUDWz+vzUKrWJALtACTutHPhCCE5QlmjuegsmrHlu2sM6lUNMyI3G3L2QVVvVv0nxYqYmo4GRIAIuCAAJBVM5y9vQbdKLlvZXFJDaiCQnuchucuk0GhhQ3JxKG4qvUkg0cJXtNA2HILxNxXtWG0HILzfa8r5fn+C7heZZYXVTn7FOJcM1TKwADIPSm5LhbkJneq/DOVxs+p9ey+lMmO4yD7cqyKCvVSCx8suHk7kv+y2F/ln8TvmkrPrgktbhroeU7z6/c8K61OFRVdCq7rK7XaUqzmARBgEgT32RzUVJO56axLdUkEdxUyloFUNqK2oaBXMPsx1IO1EahhPaVaSGBQURqG1FaisQx8WQGvyGDopAXKtLMFNjkFYUQKHQflsVMChxJCBdBTAV2UDQyKI2LFwUetj2UwMxuRYC5Pgs70k2+GO6qnBePSJ0b3d5WRq4p7nEucSTqSqtWtbSO5M6yjojSba6RPe7KOzTH8O93e4/BZzEVZk8TfvQ3OJ1TX3CqO7d2VpTchvpAgq36J1y2p1BNn+gTMZ/VJGk7iN/NUdJ8GEUm8i3AixB3EHcVEoqSswYTcXdG5rdIcRh3GnUbMaZ4Bg6dptnA8Qq7F7WqYhwBIAkQ0aTxJKtttdJG4jZecU5xAd1VTK2cjYzVKwEWYW3/AKXHuWBq7LDW58weI0uI5jeEiGHhuPniZ7Gy6Z7FfRwVInUVwTOt2PBMbpkLIG4stxQwlepsksquNQdU2vQJkua2MwpzvjLb7UblgGlNjrp0Ey016ji9HdiIAlRql7oWIMxwujsBexr+gW0yMR1RPZfMDg8CQR4Bw8l6W6nmBadCCPMQvDtjYvqq1OqdGVGOP2Q648pXs7tqUmiS63GHfJMUZSVkrmt2dJSg1IsqNdzGBgMgcQEwY9zTIDfI/NV7dsUTo/8Awu+SHVx1P1h7UPCrfC/owK/ZGCl4nTVyfitrVHR6NuAPzUeltOo0y1wG6w3earn41nrD2of0xnrBTwq/wv6Mq91owWWMUkaBm3axEZhzy396Y7EvcZLgTb+H81Ssx1P12+YUmntGl/MZ+IIJ08R0f0ZCo0uhNdhXO/vI+7+aWI2UXMLesiRHoXjTim0dpUv5tP8AG35o52nR/m0/xt+aqS48eT+gxYej0MliugVMknr333ZWwO5V1XoO0f37/wADfmtrX2hSOlSn+NvzVfVxTPXb+JvzVqPaWN+N/Qh4ajyRkndC2/znfgHzQndDB/OP4B81qXV2+sPMIbqg4hH+o4rnN/YW8PT6GWPQsfzj+Af9yb/Yj/3/APp/6lqg9OBUPH4h7y/gjgQ6GSPQSf7/AP6f+pbmhaAo7HI7HJFWtOp5ncOEFHZE6k5TaOJe1+ZuUjLBmZ1nUKtpuUym5IUnF3RNSjCtBwmrplh+8X+qzzd8klFSTO9VepR/RcF8H3f9Tx+kYrY3/wCcnzc9Fa9dxkDFY8BuUZ6ZAJkiZOu/VR8ysQ2/zoGtg4N1e4c9kLONetDhj2Qr2F5jaZJaU9qG1FYFdSGMK1FahBEaiSIChPamNTwisQNq0p5ptCruKOhVqU3C6wyJIBTKlSEOjV3FJozGUtxHQWp5hjXHrKmbXO+eeY6poKseldPLi6tonKecsBJ85VU2yyJq0mijJWk0GaV2UIlJzkINxtVgmU9rlwu3JoXEF50W2x9FxDahE03diqCJmm7U+GveJG9XXSzo/QoOaadRwZUDoZYtAdDWZXbgcwO/gsYHKwxGOdWpUqR1o5Q078gcXNHhMeAQ5XmTQeZZbHsHR8NfgsMQOyaFO3caYzN8w8LxbaWDNGrUpfy3uaO8NMNPlBXp37O9qksqYV47VIh9Pdmo1Dmj7pcBycFmf2lbP6vFCoNKzAfv0+w72CmfFKj4ZtMOXigmY1wXKrbBGQsQbeKeKAjf4fFeodGKjcThmmbtAY4Eb2gQeREFeVzJjdvW3/Z3jvrqlKLOYHciwx7Q/wBisYebjP3HYebjO3U2H7u4H2Jjtnf1DyUypXA1UapjeAWxGci7OUrEZ+zjxHtQXbOPFqdiMQXKO554p8akipNsZVwkb2+f5KBWYdwHmpj3IDymcWQqxWVqVQ7gOUKFV2e46ifEK7c5BfUSpVGdlKN2zner7kJ2zz6vuV06qhPqKvOQSRSOwR9X2ITsKfVPkrapiEB9dVZtBbcysdSdwd7Uw5+LvNynurITqhVaWU65DNV4/if+J3zSGJqeu/8AG75o7nItMpdkwdSEcfWGlWqP/sf80htjEDTEVv8Amv8AmpVbRRHIZRQDv1HfvzFf+pr/APNf80kNJBlXQi8uppMbtAVMZjXNECp1ZAgNiALQP1yUcFRi2MTWH9DT7kYFPxNONOrKMeTf8iqTvFMfK0eEPZCzUrSYH0Am4RbliG5LYihCaURq0IxDYVqM1CYjMCbGALYRqe1caEQNR8Mi4l1OypQglCwcWRMVStITsLUtG9HqUydyacESbGEibilqWqbRgOmOIa/EkAEFgDHE7yJdMcO0qcK16Z1WuxRDb5GtY53FwJJ5xIHgqgWCx6jvJlGq/wBxnXlMzWTXPBQmP1QCrhgU4FRXv3KSxccKUfA4jI9rvAzpBUZyS440Y247D4qhiZloHV1AN9PRw55XSO9oW1/aNRFbBNrsIOR7HgjeyoMjvCS0/dXmtKj1lGpuLRmAnUsAza7y0yt30CxbcTgKuEcZytcy+5lSSw+H1g8AlVVtMbSf/U88LlHr1ZCdiqbmuLXWLSWuHBzTBHmCo7kxCmztKynbKxbqNVtVmrTMcRvB7iJHiq9hupDHKbtHJnquC2jRxJPV1JcGhzmQQWg89YJgwpLsJ3+xeVYDGuo1G1WWc0z3OG9ru4iy9bwuIbVpsqM9F7Q4ciNOa0KFeU9DRp1uItdyG/CHiEB2Ed3e35K1c1Dc1W1UmKlYp6mEf3ef5KLUwlTgPMK9c1CcFLrTAypmeqYSr6vtCi1MLV9U+xaVwQnBLlXl0DVJMzTcO8atd5LlWk71XeRWiIQ3KvKu+g6OHXUx1QHeD5FBcVs3ITwqk6/oH3T1MaXBMLlr30hwHkEB+FZ6jfIJTrroQ8K+plCUejor1+Bp+o3yQzgmDRo9qhVkB3ZrmUeINlDK0VXAsO72lRnbLZ3+al1UxUqEillJW37rZxd5j5JKOIhfAkXvSLC02Y+q1rsw+iAgxEuEC4k8FTQkkhhJvViIrQ6AtDgDLAkktHCbsZDcmsCMwJJLUggmw7GqRTYkkrKVkLbJDKaK2mkklOowLhOrXQxJJJnqtQ4s6qzpLiOrwtZ0kHIQCLEOd2RB5lcSVKqvCyzF6M8ozQu9YuJLMKYCtqhsNyCupKSBpN1LBXElDOQ564CuJLiQ+FJziN9j3zr8Vb/s6xvVY5jCezVD6R4S4HIfxAD7xSSXSV4slaNBf2gYLqsW98dmrFQRpJAz/wCK/wB5ZUvlJJBSd4omqrSYx9ipDH6LqSNgokZ+XhK1HQTbrWu+jOsHu+r4B51b3B3v5pJI6MnGaaCUmmbwhMLUkl6BQQcmCc1Bc1dSQTgiYsA9qA8JJKtNFqANwQnLqSp1C5TQJyE5JJUZlqMUDcUMlJJIZzSBuQnJJKBMkCchOSSRIRMauJJKRN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3" name="Picture 7"/>
          <p:cNvPicPr>
            <a:picLocks noChangeAspect="1" noChangeArrowheads="1"/>
          </p:cNvPicPr>
          <p:nvPr/>
        </p:nvPicPr>
        <p:blipFill>
          <a:blip r:embed="rId6" cstate="screen"/>
          <a:srcRect/>
          <a:stretch>
            <a:fillRect/>
          </a:stretch>
        </p:blipFill>
        <p:spPr bwMode="auto">
          <a:xfrm>
            <a:off x="1447800" y="5105400"/>
            <a:ext cx="2381250" cy="1285875"/>
          </a:xfrm>
          <a:prstGeom prst="rect">
            <a:avLst/>
          </a:prstGeom>
          <a:noFill/>
          <a:ln w="9525">
            <a:noFill/>
            <a:miter lim="800000"/>
            <a:headEnd/>
            <a:tailEnd/>
          </a:ln>
        </p:spPr>
      </p:pic>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January, 2014</a:t>
            </a:r>
            <a:br>
              <a:rPr lang="en-US" sz="4000" dirty="0" smtClean="0"/>
            </a:br>
            <a:r>
              <a:rPr lang="en-US" sz="4000" dirty="0" smtClean="0"/>
              <a:t>Update Wikipedia Pages</a:t>
            </a:r>
            <a:endParaRPr lang="en-US" sz="4000" dirty="0"/>
          </a:p>
        </p:txBody>
      </p:sp>
      <p:pic>
        <p:nvPicPr>
          <p:cNvPr id="1026" name="Picture 2"/>
          <p:cNvPicPr>
            <a:picLocks noChangeAspect="1" noChangeArrowheads="1"/>
          </p:cNvPicPr>
          <p:nvPr/>
        </p:nvPicPr>
        <p:blipFill>
          <a:blip r:embed="rId3" cstate="screen"/>
          <a:srcRect/>
          <a:stretch>
            <a:fillRect/>
          </a:stretch>
        </p:blipFill>
        <p:spPr bwMode="auto">
          <a:xfrm>
            <a:off x="457200" y="1574620"/>
            <a:ext cx="4648200" cy="3137625"/>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2590800" y="3252929"/>
            <a:ext cx="5734050" cy="3224071"/>
          </a:xfrm>
          <a:prstGeom prst="rect">
            <a:avLst/>
          </a:prstGeom>
          <a:noFill/>
          <a:ln w="9525">
            <a:solidFill>
              <a:schemeClr val="accent1"/>
            </a:solidFill>
            <a:miter lim="800000"/>
            <a:headEnd/>
            <a:tailEnd/>
          </a:ln>
        </p:spPr>
      </p:pic>
      <p:sp>
        <p:nvSpPr>
          <p:cNvPr id="8" name="TextBox 7"/>
          <p:cNvSpPr txBox="1"/>
          <p:nvPr/>
        </p:nvSpPr>
        <p:spPr>
          <a:xfrm>
            <a:off x="5562600" y="1524000"/>
            <a:ext cx="2819400" cy="1477328"/>
          </a:xfrm>
          <a:prstGeom prst="rect">
            <a:avLst/>
          </a:prstGeom>
          <a:noFill/>
        </p:spPr>
        <p:txBody>
          <a:bodyPr wrap="square" rtlCol="0">
            <a:spAutoFit/>
          </a:bodyPr>
          <a:lstStyle/>
          <a:p>
            <a:r>
              <a:rPr lang="en-US" dirty="0" smtClean="0"/>
              <a:t>Updated Wikipedia pages for </a:t>
            </a:r>
            <a:r>
              <a:rPr lang="en-US" dirty="0" err="1" smtClean="0"/>
              <a:t>Regulus</a:t>
            </a:r>
            <a:r>
              <a:rPr lang="en-US" dirty="0" smtClean="0"/>
              <a:t> and </a:t>
            </a:r>
            <a:r>
              <a:rPr lang="en-US" dirty="0" err="1" smtClean="0"/>
              <a:t>Erigone</a:t>
            </a:r>
            <a:r>
              <a:rPr lang="en-US" dirty="0" smtClean="0"/>
              <a:t> to reference the occultation and IOTA web page</a:t>
            </a:r>
            <a:endParaRPr lang="en-US" dirty="0"/>
          </a:p>
        </p:txBody>
      </p:sp>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58200" cy="1139825"/>
          </a:xfrm>
        </p:spPr>
        <p:txBody>
          <a:bodyPr/>
          <a:lstStyle/>
          <a:p>
            <a:r>
              <a:rPr lang="en-US" dirty="0" smtClean="0"/>
              <a:t>February, 2014 – Press Release</a:t>
            </a:r>
            <a:endParaRPr lang="en-US" dirty="0"/>
          </a:p>
        </p:txBody>
      </p:sp>
      <p:sp>
        <p:nvSpPr>
          <p:cNvPr id="17" name="TextBox 16"/>
          <p:cNvSpPr txBox="1"/>
          <p:nvPr/>
        </p:nvSpPr>
        <p:spPr>
          <a:xfrm>
            <a:off x="533400" y="1219200"/>
            <a:ext cx="8610600" cy="369332"/>
          </a:xfrm>
          <a:prstGeom prst="rect">
            <a:avLst/>
          </a:prstGeom>
          <a:noFill/>
        </p:spPr>
        <p:txBody>
          <a:bodyPr wrap="square" rtlCol="0">
            <a:spAutoFit/>
          </a:bodyPr>
          <a:lstStyle/>
          <a:p>
            <a:r>
              <a:rPr lang="en-US" dirty="0" smtClean="0"/>
              <a:t>Press release prepared and sent to all contacts for general release</a:t>
            </a:r>
            <a:endParaRPr lang="en-US" dirty="0"/>
          </a:p>
        </p:txBody>
      </p:sp>
      <p:pic>
        <p:nvPicPr>
          <p:cNvPr id="47106" name="Picture 2"/>
          <p:cNvPicPr>
            <a:picLocks noChangeAspect="1" noChangeArrowheads="1"/>
          </p:cNvPicPr>
          <p:nvPr/>
        </p:nvPicPr>
        <p:blipFill>
          <a:blip r:embed="rId3" cstate="screen"/>
          <a:srcRect/>
          <a:stretch>
            <a:fillRect/>
          </a:stretch>
        </p:blipFill>
        <p:spPr bwMode="auto">
          <a:xfrm>
            <a:off x="1371600" y="1752600"/>
            <a:ext cx="6324600" cy="4766197"/>
          </a:xfrm>
          <a:prstGeom prst="rect">
            <a:avLst/>
          </a:prstGeom>
          <a:noFill/>
          <a:ln w="9525">
            <a:noFill/>
            <a:miter lim="800000"/>
            <a:headEnd/>
            <a:tailEnd/>
          </a:ln>
        </p:spPr>
      </p:pic>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813"/>
            <a:ext cx="8458200" cy="1139825"/>
          </a:xfrm>
        </p:spPr>
        <p:txBody>
          <a:bodyPr/>
          <a:lstStyle/>
          <a:p>
            <a:r>
              <a:rPr lang="en-US" dirty="0" smtClean="0"/>
              <a:t>January-February, 2014</a:t>
            </a:r>
            <a:br>
              <a:rPr lang="en-US" dirty="0" smtClean="0"/>
            </a:br>
            <a:r>
              <a:rPr lang="en-US" sz="3200" dirty="0" smtClean="0"/>
              <a:t>Public Reporting Site Design &amp; Development</a:t>
            </a:r>
            <a:r>
              <a:rPr lang="en-US" dirty="0" smtClean="0"/>
              <a:t/>
            </a:r>
            <a:br>
              <a:rPr lang="en-US" dirty="0" smtClean="0"/>
            </a:br>
            <a:r>
              <a:rPr lang="en-US" sz="2400" dirty="0" smtClean="0"/>
              <a:t>By </a:t>
            </a:r>
            <a:r>
              <a:rPr lang="en-US" sz="2400" dirty="0" err="1" smtClean="0"/>
              <a:t>Hristo</a:t>
            </a:r>
            <a:r>
              <a:rPr lang="en-US" sz="2400" dirty="0" smtClean="0"/>
              <a:t> Pavlov in support of ERGO event</a:t>
            </a:r>
            <a:endParaRPr lang="en-US" dirty="0"/>
          </a:p>
        </p:txBody>
      </p:sp>
      <p:pic>
        <p:nvPicPr>
          <p:cNvPr id="48130" name="Picture 2"/>
          <p:cNvPicPr>
            <a:picLocks noChangeAspect="1" noChangeArrowheads="1"/>
          </p:cNvPicPr>
          <p:nvPr/>
        </p:nvPicPr>
        <p:blipFill>
          <a:blip r:embed="rId3" cstate="screen"/>
          <a:srcRect/>
          <a:stretch>
            <a:fillRect/>
          </a:stretch>
        </p:blipFill>
        <p:spPr bwMode="auto">
          <a:xfrm>
            <a:off x="1447801" y="1981202"/>
            <a:ext cx="2895600" cy="2164912"/>
          </a:xfrm>
          <a:prstGeom prst="rect">
            <a:avLst/>
          </a:prstGeom>
          <a:noFill/>
          <a:ln w="9525">
            <a:noFill/>
            <a:miter lim="800000"/>
            <a:headEnd/>
            <a:tailEnd/>
          </a:ln>
        </p:spPr>
      </p:pic>
      <p:pic>
        <p:nvPicPr>
          <p:cNvPr id="48131" name="Picture 3"/>
          <p:cNvPicPr>
            <a:picLocks noChangeAspect="1" noChangeArrowheads="1"/>
          </p:cNvPicPr>
          <p:nvPr/>
        </p:nvPicPr>
        <p:blipFill>
          <a:blip r:embed="rId4" cstate="screen"/>
          <a:srcRect/>
          <a:stretch>
            <a:fillRect/>
          </a:stretch>
        </p:blipFill>
        <p:spPr bwMode="auto">
          <a:xfrm>
            <a:off x="4800600" y="1981200"/>
            <a:ext cx="2895600" cy="2163959"/>
          </a:xfrm>
          <a:prstGeom prst="rect">
            <a:avLst/>
          </a:prstGeom>
          <a:noFill/>
          <a:ln w="9525">
            <a:noFill/>
            <a:miter lim="800000"/>
            <a:headEnd/>
            <a:tailEnd/>
          </a:ln>
        </p:spPr>
      </p:pic>
      <p:pic>
        <p:nvPicPr>
          <p:cNvPr id="48132" name="Picture 4"/>
          <p:cNvPicPr>
            <a:picLocks noChangeAspect="1" noChangeArrowheads="1"/>
          </p:cNvPicPr>
          <p:nvPr/>
        </p:nvPicPr>
        <p:blipFill>
          <a:blip r:embed="rId5" cstate="screen"/>
          <a:srcRect/>
          <a:stretch>
            <a:fillRect/>
          </a:stretch>
        </p:blipFill>
        <p:spPr bwMode="auto">
          <a:xfrm>
            <a:off x="304800" y="4374714"/>
            <a:ext cx="2724150" cy="2040117"/>
          </a:xfrm>
          <a:prstGeom prst="rect">
            <a:avLst/>
          </a:prstGeom>
          <a:noFill/>
          <a:ln w="9525">
            <a:noFill/>
            <a:miter lim="800000"/>
            <a:headEnd/>
            <a:tailEnd/>
          </a:ln>
        </p:spPr>
      </p:pic>
      <p:pic>
        <p:nvPicPr>
          <p:cNvPr id="48133" name="Picture 5"/>
          <p:cNvPicPr>
            <a:picLocks noChangeAspect="1" noChangeArrowheads="1"/>
          </p:cNvPicPr>
          <p:nvPr/>
        </p:nvPicPr>
        <p:blipFill>
          <a:blip r:embed="rId6" cstate="screen"/>
          <a:srcRect/>
          <a:stretch>
            <a:fillRect/>
          </a:stretch>
        </p:blipFill>
        <p:spPr bwMode="auto">
          <a:xfrm>
            <a:off x="3352800" y="4374714"/>
            <a:ext cx="2743200" cy="2058698"/>
          </a:xfrm>
          <a:prstGeom prst="rect">
            <a:avLst/>
          </a:prstGeom>
          <a:noFill/>
          <a:ln w="9525">
            <a:noFill/>
            <a:miter lim="800000"/>
            <a:headEnd/>
            <a:tailEnd/>
          </a:ln>
        </p:spPr>
      </p:pic>
      <p:pic>
        <p:nvPicPr>
          <p:cNvPr id="48134" name="Picture 6"/>
          <p:cNvPicPr>
            <a:picLocks noChangeAspect="1" noChangeArrowheads="1"/>
          </p:cNvPicPr>
          <p:nvPr/>
        </p:nvPicPr>
        <p:blipFill>
          <a:blip r:embed="rId7" cstate="screen"/>
          <a:srcRect/>
          <a:stretch>
            <a:fillRect/>
          </a:stretch>
        </p:blipFill>
        <p:spPr bwMode="auto">
          <a:xfrm>
            <a:off x="6349766" y="4374714"/>
            <a:ext cx="2664060" cy="2002689"/>
          </a:xfrm>
          <a:prstGeom prst="rect">
            <a:avLst/>
          </a:prstGeom>
          <a:noFill/>
          <a:ln w="9525">
            <a:noFill/>
            <a:miter lim="800000"/>
            <a:headEnd/>
            <a:tailEnd/>
          </a:ln>
        </p:spPr>
      </p:pic>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5187"/>
          </a:xfrm>
        </p:spPr>
        <p:txBody>
          <a:bodyPr/>
          <a:lstStyle/>
          <a:p>
            <a:r>
              <a:rPr lang="en-US" sz="4000" dirty="0" smtClean="0"/>
              <a:t>February, 2014 – Planetary Society</a:t>
            </a:r>
            <a:endParaRPr lang="en-US" sz="4000" dirty="0"/>
          </a:p>
        </p:txBody>
      </p:sp>
      <p:grpSp>
        <p:nvGrpSpPr>
          <p:cNvPr id="3" name="Group 15"/>
          <p:cNvGrpSpPr/>
          <p:nvPr/>
        </p:nvGrpSpPr>
        <p:grpSpPr>
          <a:xfrm>
            <a:off x="304800" y="914400"/>
            <a:ext cx="4419600" cy="5638800"/>
            <a:chOff x="0" y="1295400"/>
            <a:chExt cx="5105400" cy="6518910"/>
          </a:xfrm>
        </p:grpSpPr>
        <p:pic>
          <p:nvPicPr>
            <p:cNvPr id="20481" name="Picture 1"/>
            <p:cNvPicPr>
              <a:picLocks noChangeAspect="1" noChangeArrowheads="1"/>
            </p:cNvPicPr>
            <p:nvPr/>
          </p:nvPicPr>
          <p:blipFill>
            <a:blip r:embed="rId3" cstate="screen"/>
            <a:srcRect/>
            <a:stretch>
              <a:fillRect/>
            </a:stretch>
          </p:blipFill>
          <p:spPr bwMode="auto">
            <a:xfrm>
              <a:off x="0" y="1295400"/>
              <a:ext cx="5105400" cy="4056659"/>
            </a:xfrm>
            <a:prstGeom prst="rect">
              <a:avLst/>
            </a:prstGeom>
            <a:noFill/>
            <a:ln w="9525">
              <a:noFill/>
              <a:miter lim="800000"/>
              <a:headEnd/>
              <a:tailEnd/>
            </a:ln>
          </p:spPr>
        </p:pic>
        <p:pic>
          <p:nvPicPr>
            <p:cNvPr id="20482" name="Picture 2"/>
            <p:cNvPicPr>
              <a:picLocks noChangeAspect="1" noChangeArrowheads="1"/>
            </p:cNvPicPr>
            <p:nvPr/>
          </p:nvPicPr>
          <p:blipFill>
            <a:blip r:embed="rId4" cstate="screen"/>
            <a:srcRect/>
            <a:stretch>
              <a:fillRect/>
            </a:stretch>
          </p:blipFill>
          <p:spPr bwMode="auto">
            <a:xfrm>
              <a:off x="3333" y="5314950"/>
              <a:ext cx="4882992" cy="2499360"/>
            </a:xfrm>
            <a:prstGeom prst="rect">
              <a:avLst/>
            </a:prstGeom>
            <a:noFill/>
            <a:ln w="9525">
              <a:noFill/>
              <a:miter lim="800000"/>
              <a:headEnd/>
              <a:tailEnd/>
            </a:ln>
          </p:spPr>
        </p:pic>
      </p:grpSp>
      <p:sp>
        <p:nvSpPr>
          <p:cNvPr id="17" name="TextBox 16"/>
          <p:cNvSpPr txBox="1"/>
          <p:nvPr/>
        </p:nvSpPr>
        <p:spPr>
          <a:xfrm>
            <a:off x="5105400" y="990600"/>
            <a:ext cx="3505200" cy="2862322"/>
          </a:xfrm>
          <a:prstGeom prst="rect">
            <a:avLst/>
          </a:prstGeom>
          <a:noFill/>
        </p:spPr>
        <p:txBody>
          <a:bodyPr wrap="square" rtlCol="0">
            <a:spAutoFit/>
          </a:bodyPr>
          <a:lstStyle/>
          <a:p>
            <a:r>
              <a:rPr lang="en-US" dirty="0" smtClean="0"/>
              <a:t>I receive permission from Planetary Society senior writer Emily </a:t>
            </a:r>
            <a:r>
              <a:rPr lang="en-US" dirty="0" err="1" smtClean="0"/>
              <a:t>Lakdawalla</a:t>
            </a:r>
            <a:r>
              <a:rPr lang="en-US" dirty="0" smtClean="0"/>
              <a:t> to author a guest entry in her blog on the </a:t>
            </a:r>
            <a:r>
              <a:rPr lang="en-US" dirty="0" err="1" smtClean="0"/>
              <a:t>Regulus</a:t>
            </a:r>
            <a:r>
              <a:rPr lang="en-US" dirty="0" smtClean="0"/>
              <a:t> occultation.</a:t>
            </a:r>
          </a:p>
          <a:p>
            <a:endParaRPr lang="en-US" dirty="0" smtClean="0"/>
          </a:p>
          <a:p>
            <a:r>
              <a:rPr lang="en-US" dirty="0" smtClean="0"/>
              <a:t>It goes live on March 3, 2014 on the Planetary Society website.</a:t>
            </a:r>
            <a:endParaRPr lang="en-US" dirty="0"/>
          </a:p>
        </p:txBody>
      </p:sp>
      <p:sp>
        <p:nvSpPr>
          <p:cNvPr id="18" name="Rectangle 17"/>
          <p:cNvSpPr/>
          <p:nvPr/>
        </p:nvSpPr>
        <p:spPr>
          <a:xfrm>
            <a:off x="4876800" y="5562600"/>
            <a:ext cx="4038600" cy="923330"/>
          </a:xfrm>
          <a:prstGeom prst="rect">
            <a:avLst/>
          </a:prstGeom>
        </p:spPr>
        <p:txBody>
          <a:bodyPr wrap="square">
            <a:spAutoFit/>
          </a:bodyPr>
          <a:lstStyle/>
          <a:p>
            <a:r>
              <a:rPr lang="en-US" dirty="0" smtClean="0"/>
              <a:t>http://www.planetary.org/blogs/guest-blogs/2014/0301-invisible-asteroid.html</a:t>
            </a:r>
            <a:endParaRPr lang="en-US" dirty="0"/>
          </a:p>
        </p:txBody>
      </p:sp>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5187"/>
          </a:xfrm>
        </p:spPr>
        <p:txBody>
          <a:bodyPr/>
          <a:lstStyle/>
          <a:p>
            <a:r>
              <a:rPr lang="en-US" dirty="0" smtClean="0"/>
              <a:t>February, 2014 – Social Media</a:t>
            </a:r>
            <a:endParaRPr lang="en-US" dirty="0"/>
          </a:p>
        </p:txBody>
      </p:sp>
      <p:sp>
        <p:nvSpPr>
          <p:cNvPr id="8" name="TextBox 7"/>
          <p:cNvSpPr txBox="1"/>
          <p:nvPr/>
        </p:nvSpPr>
        <p:spPr>
          <a:xfrm>
            <a:off x="838200" y="1066800"/>
            <a:ext cx="7372852" cy="707886"/>
          </a:xfrm>
          <a:prstGeom prst="rect">
            <a:avLst/>
          </a:prstGeom>
          <a:noFill/>
        </p:spPr>
        <p:txBody>
          <a:bodyPr wrap="none" rtlCol="0">
            <a:spAutoFit/>
          </a:bodyPr>
          <a:lstStyle/>
          <a:p>
            <a:pPr algn="ctr"/>
            <a:r>
              <a:rPr lang="en-US" sz="2000" dirty="0" smtClean="0"/>
              <a:t>We go “Social” with </a:t>
            </a:r>
            <a:r>
              <a:rPr lang="en-US" sz="2000" dirty="0" err="1" smtClean="0"/>
              <a:t>Facebook</a:t>
            </a:r>
            <a:r>
              <a:rPr lang="en-US" sz="2000" dirty="0" smtClean="0"/>
              <a:t> page and </a:t>
            </a:r>
            <a:r>
              <a:rPr lang="en-US" sz="2000" dirty="0" err="1" smtClean="0"/>
              <a:t>Facebook</a:t>
            </a:r>
            <a:r>
              <a:rPr lang="en-US" sz="2000" dirty="0" smtClean="0"/>
              <a:t> Event</a:t>
            </a:r>
          </a:p>
          <a:p>
            <a:pPr algn="ctr"/>
            <a:r>
              <a:rPr lang="en-US" sz="2000" dirty="0" smtClean="0"/>
              <a:t>and receive 384 “Likes” by the time of the event</a:t>
            </a:r>
            <a:endParaRPr lang="en-US" sz="2000" dirty="0"/>
          </a:p>
        </p:txBody>
      </p:sp>
      <p:pic>
        <p:nvPicPr>
          <p:cNvPr id="46082" name="Picture 2"/>
          <p:cNvPicPr>
            <a:picLocks noChangeAspect="1" noChangeArrowheads="1"/>
          </p:cNvPicPr>
          <p:nvPr/>
        </p:nvPicPr>
        <p:blipFill>
          <a:blip r:embed="rId3" cstate="screen"/>
          <a:srcRect/>
          <a:stretch>
            <a:fillRect/>
          </a:stretch>
        </p:blipFill>
        <p:spPr bwMode="auto">
          <a:xfrm>
            <a:off x="381000" y="2057400"/>
            <a:ext cx="8361363" cy="4067175"/>
          </a:xfrm>
          <a:prstGeom prst="rect">
            <a:avLst/>
          </a:prstGeom>
          <a:noFill/>
          <a:ln w="9525">
            <a:noFill/>
            <a:miter lim="800000"/>
            <a:headEnd/>
            <a:tailEnd/>
          </a:ln>
        </p:spPr>
      </p:pic>
    </p:spTree>
    <p:extLst>
      <p:ext uri="{BB962C8B-B14F-4D97-AF65-F5344CB8AC3E}">
        <p14:creationId xmlns:p14="http://schemas.microsoft.com/office/powerpoint/2010/main" xmlns="" val="14385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Background</a:t>
            </a:r>
            <a:endParaRPr lang="en-US" dirty="0"/>
          </a:p>
        </p:txBody>
      </p:sp>
      <p:sp>
        <p:nvSpPr>
          <p:cNvPr id="4" name="TextBox 3"/>
          <p:cNvSpPr txBox="1"/>
          <p:nvPr/>
        </p:nvSpPr>
        <p:spPr>
          <a:xfrm>
            <a:off x="533400" y="1828800"/>
            <a:ext cx="83058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en-US" sz="2400" dirty="0" smtClean="0"/>
              <a:t>In Nov., 2013 C. </a:t>
            </a:r>
            <a:r>
              <a:rPr lang="en-US" sz="2400" dirty="0" err="1" smtClean="0"/>
              <a:t>Sigismondi</a:t>
            </a:r>
            <a:r>
              <a:rPr lang="en-US" sz="2400" dirty="0" smtClean="0"/>
              <a:t>* pointed out that the outreach campaign for this event should focus on three characteristics:</a:t>
            </a:r>
          </a:p>
          <a:p>
            <a:pPr lvl="1" algn="l">
              <a:buFont typeface="Arial" pitchFamily="34" charset="0"/>
              <a:buChar char="•"/>
            </a:pPr>
            <a:endParaRPr lang="en-US" sz="2000" i="1" dirty="0" smtClean="0"/>
          </a:p>
          <a:p>
            <a:pPr lvl="1" algn="l">
              <a:buFont typeface="Arial" pitchFamily="34" charset="0"/>
              <a:buChar char="•"/>
            </a:pPr>
            <a:r>
              <a:rPr lang="en-US" sz="2400" b="1" i="1" dirty="0" smtClean="0"/>
              <a:t>The rarity and beauty of the event</a:t>
            </a:r>
          </a:p>
          <a:p>
            <a:pPr lvl="1" algn="l">
              <a:buFont typeface="Arial" pitchFamily="34" charset="0"/>
              <a:buChar char="•"/>
            </a:pPr>
            <a:r>
              <a:rPr lang="en-US" sz="2400" b="1" i="1" dirty="0" smtClean="0"/>
              <a:t>The importance of absolute timing of the event</a:t>
            </a:r>
          </a:p>
          <a:p>
            <a:pPr lvl="1" algn="l">
              <a:buFont typeface="Arial" pitchFamily="34" charset="0"/>
              <a:buChar char="•"/>
            </a:pPr>
            <a:r>
              <a:rPr lang="en-US" sz="2400" b="1" i="1" dirty="0" smtClean="0"/>
              <a:t>The utility of relative timing of the event</a:t>
            </a:r>
          </a:p>
          <a:p>
            <a:pPr algn="l"/>
            <a:endParaRPr lang="en-US" sz="2400" i="1" dirty="0" smtClean="0"/>
          </a:p>
          <a:p>
            <a:pPr algn="l"/>
            <a:r>
              <a:rPr lang="en-US" sz="2400" dirty="0" smtClean="0"/>
              <a:t>Due to the combination of predicted path and </a:t>
            </a:r>
            <a:r>
              <a:rPr lang="en-US" sz="2400" b="1" dirty="0" smtClean="0"/>
              <a:t>naked-eye visibility of the target star</a:t>
            </a:r>
            <a:r>
              <a:rPr lang="en-US" sz="2400" dirty="0" smtClean="0"/>
              <a:t>, this occultation had the potential to be the most-observed in history.</a:t>
            </a:r>
          </a:p>
          <a:p>
            <a:pPr algn="l"/>
            <a:endParaRPr lang="en-US" sz="2400" dirty="0" smtClean="0"/>
          </a:p>
          <a:p>
            <a:pPr algn="l"/>
            <a:r>
              <a:rPr lang="en-US" sz="2400" dirty="0" smtClean="0"/>
              <a:t>Thus it was deemed worthy of an extraordinary effort combining the wider public, amateur observers, IOTA and other scientific organizations.</a:t>
            </a:r>
          </a:p>
          <a:p>
            <a:pPr algn="l"/>
            <a:endParaRPr lang="en-US" sz="2400" i="1" dirty="0" smtClean="0"/>
          </a:p>
          <a:p>
            <a:pPr algn="l"/>
            <a:endParaRPr lang="en-US" sz="2400" i="1" dirty="0"/>
          </a:p>
        </p:txBody>
      </p:sp>
      <p:sp>
        <p:nvSpPr>
          <p:cNvPr id="5" name="TextBox 4"/>
          <p:cNvSpPr txBox="1"/>
          <p:nvPr/>
        </p:nvSpPr>
        <p:spPr>
          <a:xfrm>
            <a:off x="762000" y="6400800"/>
            <a:ext cx="7116051" cy="261610"/>
          </a:xfrm>
          <a:prstGeom prst="rect">
            <a:avLst/>
          </a:prstGeom>
          <a:noFill/>
        </p:spPr>
        <p:txBody>
          <a:bodyPr wrap="none" rtlCol="0">
            <a:spAutoFit/>
          </a:bodyPr>
          <a:lstStyle/>
          <a:p>
            <a:r>
              <a:rPr lang="en-US" sz="1100" dirty="0" smtClean="0"/>
              <a:t>*</a:t>
            </a:r>
            <a:r>
              <a:rPr lang="en-US" sz="1100" dirty="0" err="1" smtClean="0"/>
              <a:t>Sigismondi</a:t>
            </a:r>
            <a:r>
              <a:rPr lang="en-US" sz="1100" dirty="0" smtClean="0"/>
              <a:t>, C.  “2014 OCCULTATION OF REGULUS: OPPORTUNITIES &amp; OUTREACH”.  LARIM XIV</a:t>
            </a:r>
            <a:endParaRPr lang="en-US" sz="1100" dirty="0"/>
          </a:p>
        </p:txBody>
      </p:sp>
      <p:pic>
        <p:nvPicPr>
          <p:cNvPr id="1026" name="Picture 2"/>
          <p:cNvPicPr>
            <a:picLocks noChangeAspect="1" noChangeArrowheads="1"/>
          </p:cNvPicPr>
          <p:nvPr/>
        </p:nvPicPr>
        <p:blipFill>
          <a:blip r:embed="rId2" cstate="screen"/>
          <a:srcRect/>
          <a:stretch>
            <a:fillRect/>
          </a:stretch>
        </p:blipFill>
        <p:spPr bwMode="auto">
          <a:xfrm>
            <a:off x="7086600" y="1371600"/>
            <a:ext cx="1600200" cy="1160930"/>
          </a:xfrm>
          <a:prstGeom prst="rect">
            <a:avLst/>
          </a:prstGeom>
          <a:noFill/>
          <a:ln w="9525">
            <a:noFill/>
            <a:miter lim="800000"/>
            <a:headEnd/>
            <a:tailEnd/>
          </a:ln>
        </p:spPr>
      </p:pic>
    </p:spTree>
    <p:extLst>
      <p:ext uri="{BB962C8B-B14F-4D97-AF65-F5344CB8AC3E}">
        <p14:creationId xmlns:p14="http://schemas.microsoft.com/office/powerpoint/2010/main" xmlns="" val="3397761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February / March, 2014 – Club Visits</a:t>
            </a:r>
            <a:endParaRPr lang="en-US" sz="3600" dirty="0"/>
          </a:p>
        </p:txBody>
      </p:sp>
      <p:sp>
        <p:nvSpPr>
          <p:cNvPr id="3" name="Content Placeholder 2"/>
          <p:cNvSpPr>
            <a:spLocks noGrp="1"/>
          </p:cNvSpPr>
          <p:nvPr>
            <p:ph idx="1"/>
          </p:nvPr>
        </p:nvSpPr>
        <p:spPr>
          <a:xfrm>
            <a:off x="457200" y="1371600"/>
            <a:ext cx="8229600" cy="4530725"/>
          </a:xfrm>
        </p:spPr>
        <p:txBody>
          <a:bodyPr/>
          <a:lstStyle/>
          <a:p>
            <a:r>
              <a:rPr lang="en-US" sz="2400" dirty="0" smtClean="0"/>
              <a:t>I visit and give presentations to several Astronomy clubs in the occultation path, encouraging their participation and inviting them to involve the public</a:t>
            </a:r>
          </a:p>
          <a:p>
            <a:pPr lvl="1"/>
            <a:r>
              <a:rPr lang="en-US" sz="2000" dirty="0" smtClean="0"/>
              <a:t>2/21 - Rockland Astronomy Club (with students from Rockland Community College)</a:t>
            </a:r>
          </a:p>
          <a:p>
            <a:pPr lvl="1"/>
            <a:r>
              <a:rPr lang="en-US" sz="2000" dirty="0" smtClean="0"/>
              <a:t>2/22 - NY Skies (Manhattan)</a:t>
            </a:r>
          </a:p>
          <a:p>
            <a:pPr lvl="1"/>
            <a:r>
              <a:rPr lang="en-US" sz="2000" dirty="0" smtClean="0"/>
              <a:t>2/23 - Amateur Astronomy Society of New York (Long Island)</a:t>
            </a:r>
          </a:p>
          <a:p>
            <a:pPr lvl="1"/>
            <a:r>
              <a:rPr lang="en-US" sz="2000" dirty="0" smtClean="0"/>
              <a:t>3/11 </a:t>
            </a:r>
            <a:r>
              <a:rPr lang="en-US" sz="2000" dirty="0" smtClean="0"/>
              <a:t>– Amateur Astronomy Association of Princeton </a:t>
            </a:r>
            <a:r>
              <a:rPr lang="en-US" sz="2000" dirty="0" smtClean="0"/>
              <a:t>(NJ</a:t>
            </a:r>
            <a:r>
              <a:rPr lang="en-US" sz="2000" dirty="0" smtClean="0"/>
              <a:t>)</a:t>
            </a:r>
            <a:endParaRPr lang="en-US" sz="2000" dirty="0" smtClean="0"/>
          </a:p>
          <a:p>
            <a:pPr lvl="1"/>
            <a:r>
              <a:rPr lang="en-US" sz="2000" dirty="0" smtClean="0"/>
              <a:t>3/18 - Mid-Hudson Astronomy Association (New </a:t>
            </a:r>
            <a:r>
              <a:rPr lang="en-US" sz="2000" dirty="0" err="1" smtClean="0"/>
              <a:t>Paltz</a:t>
            </a:r>
            <a:r>
              <a:rPr lang="en-US" sz="2000" dirty="0" smtClean="0"/>
              <a:t>)</a:t>
            </a:r>
          </a:p>
          <a:p>
            <a:pPr lvl="1"/>
            <a:endParaRPr lang="en-US" sz="2000" dirty="0" smtClean="0"/>
          </a:p>
          <a:p>
            <a:r>
              <a:rPr lang="en-US" sz="2400" dirty="0" smtClean="0"/>
              <a:t>Very effective since each club has relationships they can leverage with local media outlets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February / March, 2014 </a:t>
            </a:r>
            <a:br>
              <a:rPr lang="en-US" sz="3600" dirty="0" smtClean="0"/>
            </a:br>
            <a:r>
              <a:rPr lang="en-US" sz="3600" dirty="0" smtClean="0"/>
              <a:t>Articles and Interviews</a:t>
            </a:r>
            <a:endParaRPr lang="en-US" sz="3600" dirty="0"/>
          </a:p>
        </p:txBody>
      </p:sp>
      <p:sp>
        <p:nvSpPr>
          <p:cNvPr id="3" name="Content Placeholder 2"/>
          <p:cNvSpPr>
            <a:spLocks noGrp="1"/>
          </p:cNvSpPr>
          <p:nvPr>
            <p:ph idx="1"/>
          </p:nvPr>
        </p:nvSpPr>
        <p:spPr>
          <a:xfrm>
            <a:off x="457200" y="1600200"/>
            <a:ext cx="8229600" cy="4530725"/>
          </a:xfrm>
        </p:spPr>
        <p:txBody>
          <a:bodyPr/>
          <a:lstStyle/>
          <a:p>
            <a:r>
              <a:rPr lang="en-US" sz="1800" dirty="0" smtClean="0"/>
              <a:t>Sky &amp; Tel – Alan </a:t>
            </a:r>
            <a:r>
              <a:rPr lang="en-US" sz="1800" dirty="0" err="1" smtClean="0"/>
              <a:t>MacRobert</a:t>
            </a:r>
            <a:r>
              <a:rPr lang="en-US" sz="1800" dirty="0" smtClean="0"/>
              <a:t> – Steve Preston</a:t>
            </a:r>
          </a:p>
          <a:p>
            <a:r>
              <a:rPr lang="en-US" sz="1800" dirty="0" smtClean="0"/>
              <a:t>USA Today – Traci Watson – Steve Preston</a:t>
            </a:r>
          </a:p>
          <a:p>
            <a:r>
              <a:rPr lang="en-US" sz="1800" dirty="0" smtClean="0"/>
              <a:t>Newsday in New York  (Susan Rose, President of AOSNY)</a:t>
            </a:r>
          </a:p>
          <a:p>
            <a:r>
              <a:rPr lang="en-US" sz="1800" dirty="0" smtClean="0"/>
              <a:t>USA Today story quoting Alan </a:t>
            </a:r>
            <a:r>
              <a:rPr lang="en-US" sz="1800" dirty="0" err="1" smtClean="0"/>
              <a:t>MacRobert</a:t>
            </a:r>
            <a:r>
              <a:rPr lang="en-US" sz="1800" dirty="0" smtClean="0"/>
              <a:t> of Sky &amp; Tel</a:t>
            </a:r>
          </a:p>
          <a:p>
            <a:r>
              <a:rPr lang="en-US" sz="1800" dirty="0" smtClean="0"/>
              <a:t>Astronomy.fm (online radio show) :  Steve Preston did a one hour “live” interview the night of the event.  They would welcome contact regarding future events. </a:t>
            </a:r>
          </a:p>
          <a:p>
            <a:r>
              <a:rPr lang="en-US" sz="1800" dirty="0" smtClean="0"/>
              <a:t>Scientific American</a:t>
            </a:r>
          </a:p>
          <a:p>
            <a:r>
              <a:rPr lang="en-US" sz="1800" dirty="0" smtClean="0"/>
              <a:t>SLOOH online telescopes – broadcast </a:t>
            </a:r>
            <a:r>
              <a:rPr lang="en-US" sz="1800" dirty="0" smtClean="0"/>
              <a:t>live images of </a:t>
            </a:r>
            <a:r>
              <a:rPr lang="en-US" sz="1800" dirty="0" err="1" smtClean="0"/>
              <a:t>Erigone</a:t>
            </a:r>
            <a:r>
              <a:rPr lang="en-US" sz="1800" dirty="0" smtClean="0"/>
              <a:t> and </a:t>
            </a:r>
            <a:r>
              <a:rPr lang="en-US" sz="1800" dirty="0" err="1" smtClean="0"/>
              <a:t>Regulus</a:t>
            </a:r>
            <a:r>
              <a:rPr lang="en-US" sz="1800" dirty="0" smtClean="0"/>
              <a:t> </a:t>
            </a:r>
            <a:r>
              <a:rPr lang="en-US" sz="1800" dirty="0" smtClean="0"/>
              <a:t>for several hours on the night of the event with Bob Berman.  Ted Blank called in live around 2:15am to report being clouded out in New Jersey</a:t>
            </a:r>
          </a:p>
          <a:p>
            <a:r>
              <a:rPr lang="en-US" sz="1800" dirty="0" smtClean="0"/>
              <a:t>WNYC Fox 5 – New York – Ted Blank interviewed in Sea Bright, NJ on March 20 during setup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7587"/>
          </a:xfrm>
        </p:spPr>
        <p:txBody>
          <a:bodyPr/>
          <a:lstStyle/>
          <a:p>
            <a:r>
              <a:rPr lang="en-US" sz="3600" dirty="0" smtClean="0"/>
              <a:t>USA Today Article:</a:t>
            </a:r>
            <a:br>
              <a:rPr lang="en-US" sz="3600" dirty="0" smtClean="0"/>
            </a:br>
            <a:r>
              <a:rPr lang="en-US" sz="3600" dirty="0" smtClean="0"/>
              <a:t>Widely read, shared, tweeted</a:t>
            </a:r>
            <a:endParaRPr lang="en-US" sz="3600" dirty="0"/>
          </a:p>
        </p:txBody>
      </p:sp>
      <p:pic>
        <p:nvPicPr>
          <p:cNvPr id="55298" name="Picture 2"/>
          <p:cNvPicPr>
            <a:picLocks noChangeAspect="1" noChangeArrowheads="1"/>
          </p:cNvPicPr>
          <p:nvPr/>
        </p:nvPicPr>
        <p:blipFill>
          <a:blip r:embed="rId2" cstate="screen"/>
          <a:srcRect/>
          <a:stretch>
            <a:fillRect/>
          </a:stretch>
        </p:blipFill>
        <p:spPr bwMode="auto">
          <a:xfrm>
            <a:off x="152400" y="1371600"/>
            <a:ext cx="6448425" cy="5280224"/>
          </a:xfrm>
          <a:prstGeom prst="rect">
            <a:avLst/>
          </a:prstGeom>
          <a:noFill/>
          <a:ln w="9525">
            <a:solidFill>
              <a:schemeClr val="accent2"/>
            </a:solidFill>
            <a:miter lim="800000"/>
            <a:headEnd/>
            <a:tailEnd/>
          </a:ln>
        </p:spPr>
      </p:pic>
      <p:pic>
        <p:nvPicPr>
          <p:cNvPr id="55299" name="Picture 3"/>
          <p:cNvPicPr>
            <a:picLocks noChangeAspect="1" noChangeArrowheads="1"/>
          </p:cNvPicPr>
          <p:nvPr/>
        </p:nvPicPr>
        <p:blipFill>
          <a:blip r:embed="rId3" cstate="screen"/>
          <a:srcRect/>
          <a:stretch>
            <a:fillRect/>
          </a:stretch>
        </p:blipFill>
        <p:spPr bwMode="auto">
          <a:xfrm>
            <a:off x="4343400" y="2590800"/>
            <a:ext cx="4545263" cy="762000"/>
          </a:xfrm>
          <a:prstGeom prst="rect">
            <a:avLst/>
          </a:prstGeom>
          <a:noFill/>
          <a:ln w="19050">
            <a:solidFill>
              <a:srgbClr val="FF0000"/>
            </a:solidFill>
            <a:miter lim="800000"/>
            <a:headEnd/>
            <a:tailEnd/>
          </a:ln>
        </p:spPr>
      </p:pic>
      <p:sp>
        <p:nvSpPr>
          <p:cNvPr id="7" name="Rectangle 6"/>
          <p:cNvSpPr/>
          <p:nvPr/>
        </p:nvSpPr>
        <p:spPr>
          <a:xfrm>
            <a:off x="2133600" y="3429000"/>
            <a:ext cx="23622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55299" idx="1"/>
          </p:cNvCxnSpPr>
          <p:nvPr/>
        </p:nvCxnSpPr>
        <p:spPr>
          <a:xfrm flipV="1">
            <a:off x="3733800" y="2971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March 20, 2014 </a:t>
            </a:r>
            <a:br>
              <a:rPr lang="en-US" sz="3600" dirty="0" smtClean="0"/>
            </a:br>
            <a:r>
              <a:rPr lang="en-US" sz="3600" dirty="0" smtClean="0"/>
              <a:t>The Weather Does Not </a:t>
            </a:r>
            <a:r>
              <a:rPr lang="en-US" sz="3600" dirty="0" smtClean="0"/>
              <a:t>Cooperate </a:t>
            </a:r>
            <a:r>
              <a:rPr lang="en-US" sz="3600" dirty="0" smtClean="0">
                <a:sym typeface="Wingdings" pitchFamily="2" charset="2"/>
              </a:rPr>
              <a:t></a:t>
            </a:r>
            <a:endParaRPr lang="en-US" sz="3600" dirty="0"/>
          </a:p>
        </p:txBody>
      </p:sp>
      <p:sp>
        <p:nvSpPr>
          <p:cNvPr id="4" name="Content Placeholder 3"/>
          <p:cNvSpPr>
            <a:spLocks noGrp="1"/>
          </p:cNvSpPr>
          <p:nvPr>
            <p:ph idx="1"/>
          </p:nvPr>
        </p:nvSpPr>
        <p:spPr>
          <a:xfrm>
            <a:off x="457200" y="1600200"/>
            <a:ext cx="4419600" cy="4530725"/>
          </a:xfrm>
        </p:spPr>
        <p:txBody>
          <a:bodyPr/>
          <a:lstStyle/>
          <a:p>
            <a:r>
              <a:rPr lang="en-US" sz="1800" dirty="0" smtClean="0"/>
              <a:t>Joe </a:t>
            </a:r>
            <a:r>
              <a:rPr lang="en-US" sz="1800" dirty="0" err="1" smtClean="0"/>
              <a:t>Rao</a:t>
            </a:r>
            <a:r>
              <a:rPr lang="en-US" sz="1800" dirty="0" smtClean="0"/>
              <a:t>, New York TV weather forecaster and Astronomy / Eclipse enthusiast, begins offering us detailed weather projections for the event</a:t>
            </a:r>
          </a:p>
          <a:p>
            <a:r>
              <a:rPr lang="en-US" sz="1800" dirty="0" smtClean="0"/>
              <a:t>The centerline of the predicted path went right over Joe’s home town.  He informs us that when he saw this back in 2013, he knew immediately the event would be clouded out.</a:t>
            </a:r>
          </a:p>
          <a:p>
            <a:r>
              <a:rPr lang="en-US" sz="1800" dirty="0" smtClean="0"/>
              <a:t>Sadly, he was right.</a:t>
            </a:r>
            <a:endParaRPr lang="en-US" sz="1800" dirty="0"/>
          </a:p>
        </p:txBody>
      </p:sp>
      <p:pic>
        <p:nvPicPr>
          <p:cNvPr id="3074" name="Picture 2" descr="Clouds along the occultation path"/>
          <p:cNvPicPr>
            <a:picLocks noChangeAspect="1" noChangeArrowheads="1"/>
          </p:cNvPicPr>
          <p:nvPr/>
        </p:nvPicPr>
        <p:blipFill>
          <a:blip r:embed="rId2" cstate="screen"/>
          <a:srcRect/>
          <a:stretch>
            <a:fillRect/>
          </a:stretch>
        </p:blipFill>
        <p:spPr bwMode="auto">
          <a:xfrm>
            <a:off x="4715416" y="1600200"/>
            <a:ext cx="4198320" cy="2819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4876800" cy="1139825"/>
          </a:xfrm>
        </p:spPr>
        <p:txBody>
          <a:bodyPr/>
          <a:lstStyle/>
          <a:p>
            <a:pPr algn="l"/>
            <a:r>
              <a:rPr lang="en-US" sz="3600" dirty="0" smtClean="0"/>
              <a:t>March 20, 2014 </a:t>
            </a:r>
            <a:br>
              <a:rPr lang="en-US" sz="3600" dirty="0" smtClean="0"/>
            </a:br>
            <a:r>
              <a:rPr lang="en-US" sz="3600" dirty="0" err="1" smtClean="0"/>
              <a:t>Facebook</a:t>
            </a:r>
            <a:r>
              <a:rPr lang="en-US" sz="3600" dirty="0" smtClean="0"/>
              <a:t>  Page</a:t>
            </a:r>
            <a:br>
              <a:rPr lang="en-US" sz="3600" dirty="0" smtClean="0"/>
            </a:br>
            <a:r>
              <a:rPr lang="en-US" sz="3600" dirty="0" smtClean="0"/>
              <a:t>Comments</a:t>
            </a:r>
            <a:br>
              <a:rPr lang="en-US" sz="3600" dirty="0" smtClean="0"/>
            </a:br>
            <a:r>
              <a:rPr lang="en-US" sz="3600" dirty="0" smtClean="0"/>
              <a:t>Reflect General</a:t>
            </a:r>
            <a:br>
              <a:rPr lang="en-US" sz="3600" dirty="0" smtClean="0"/>
            </a:br>
            <a:r>
              <a:rPr lang="en-US" sz="3600" dirty="0" smtClean="0"/>
              <a:t>Disappointment</a:t>
            </a:r>
            <a:br>
              <a:rPr lang="en-US" sz="3600" dirty="0" smtClean="0"/>
            </a:br>
            <a:r>
              <a:rPr lang="en-US" sz="3600" dirty="0" smtClean="0"/>
              <a:t>With the Weather</a:t>
            </a:r>
            <a:endParaRPr lang="en-US" sz="3600" dirty="0"/>
          </a:p>
        </p:txBody>
      </p:sp>
      <p:pic>
        <p:nvPicPr>
          <p:cNvPr id="2050" name="Picture 2"/>
          <p:cNvPicPr>
            <a:picLocks noChangeAspect="1" noChangeArrowheads="1"/>
          </p:cNvPicPr>
          <p:nvPr/>
        </p:nvPicPr>
        <p:blipFill>
          <a:blip r:embed="rId2" cstate="screen"/>
          <a:srcRect/>
          <a:stretch>
            <a:fillRect/>
          </a:stretch>
        </p:blipFill>
        <p:spPr bwMode="auto">
          <a:xfrm>
            <a:off x="4114800" y="381000"/>
            <a:ext cx="4695825" cy="61436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914400"/>
          </a:xfrm>
        </p:spPr>
        <p:txBody>
          <a:bodyPr/>
          <a:lstStyle/>
          <a:p>
            <a:r>
              <a:rPr lang="en-US" sz="3200" dirty="0" smtClean="0"/>
              <a:t>Some Tried To See The Occultation From the Aircraft Carrier Intrepid in NYC</a:t>
            </a:r>
            <a:endParaRPr lang="en-US" sz="3200" dirty="0"/>
          </a:p>
        </p:txBody>
      </p:sp>
      <p:pic>
        <p:nvPicPr>
          <p:cNvPr id="44034" name="Picture 2"/>
          <p:cNvPicPr>
            <a:picLocks noChangeAspect="1" noChangeArrowheads="1"/>
          </p:cNvPicPr>
          <p:nvPr/>
        </p:nvPicPr>
        <p:blipFill>
          <a:blip r:embed="rId2" cstate="screen"/>
          <a:srcRect/>
          <a:stretch>
            <a:fillRect/>
          </a:stretch>
        </p:blipFill>
        <p:spPr bwMode="auto">
          <a:xfrm>
            <a:off x="228600" y="1371600"/>
            <a:ext cx="6303760" cy="4419600"/>
          </a:xfrm>
          <a:prstGeom prst="rect">
            <a:avLst/>
          </a:prstGeom>
          <a:noFill/>
          <a:ln w="9525">
            <a:noFill/>
            <a:miter lim="800000"/>
            <a:headEnd/>
            <a:tailEnd/>
          </a:ln>
        </p:spPr>
      </p:pic>
      <p:sp>
        <p:nvSpPr>
          <p:cNvPr id="11" name="TextBox 10"/>
          <p:cNvSpPr txBox="1"/>
          <p:nvPr/>
        </p:nvSpPr>
        <p:spPr>
          <a:xfrm>
            <a:off x="6629400" y="1600200"/>
            <a:ext cx="2286000" cy="2585323"/>
          </a:xfrm>
          <a:prstGeom prst="rect">
            <a:avLst/>
          </a:prstGeom>
          <a:noFill/>
        </p:spPr>
        <p:txBody>
          <a:bodyPr wrap="square" rtlCol="0">
            <a:spAutoFit/>
          </a:bodyPr>
          <a:lstStyle/>
          <a:p>
            <a:r>
              <a:rPr lang="en-US" dirty="0" smtClean="0"/>
              <a:t>The Amateur Astronomy</a:t>
            </a:r>
          </a:p>
          <a:p>
            <a:r>
              <a:rPr lang="en-US" dirty="0" smtClean="0"/>
              <a:t>Association of NY holds a live public outreach event at the Intrepid Sea, Air and Space Museum in Manhattan</a:t>
            </a:r>
            <a:endParaRPr lang="en-US" dirty="0"/>
          </a:p>
        </p:txBody>
      </p:sp>
    </p:spTree>
    <p:extLst>
      <p:ext uri="{BB962C8B-B14F-4D97-AF65-F5344CB8AC3E}">
        <p14:creationId xmlns:p14="http://schemas.microsoft.com/office/powerpoint/2010/main" xmlns="" val="1856732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0" y="2514600"/>
            <a:ext cx="5400675" cy="2813818"/>
          </a:xfrm>
          <a:prstGeom prst="rect">
            <a:avLst/>
          </a:prstGeom>
          <a:noFill/>
          <a:ln w="9525">
            <a:noFill/>
            <a:miter lim="800000"/>
            <a:headEnd/>
            <a:tailEnd/>
          </a:ln>
        </p:spPr>
      </p:pic>
      <p:sp>
        <p:nvSpPr>
          <p:cNvPr id="2" name="Title 1"/>
          <p:cNvSpPr>
            <a:spLocks noGrp="1"/>
          </p:cNvSpPr>
          <p:nvPr>
            <p:ph type="title"/>
          </p:nvPr>
        </p:nvSpPr>
        <p:spPr>
          <a:xfrm>
            <a:off x="457200" y="152401"/>
            <a:ext cx="8229600" cy="914400"/>
          </a:xfrm>
        </p:spPr>
        <p:txBody>
          <a:bodyPr/>
          <a:lstStyle/>
          <a:p>
            <a:r>
              <a:rPr lang="en-US" sz="3200" dirty="0" smtClean="0"/>
              <a:t>Professional Astronomers </a:t>
            </a:r>
            <a:r>
              <a:rPr lang="en-US" sz="3200" dirty="0" smtClean="0"/>
              <a:t>Plan </a:t>
            </a:r>
            <a:r>
              <a:rPr lang="en-US" sz="3200" dirty="0" smtClean="0"/>
              <a:t>To Observe From Bars in NYC</a:t>
            </a:r>
            <a:endParaRPr lang="en-US" sz="3200" dirty="0"/>
          </a:p>
        </p:txBody>
      </p:sp>
      <p:pic>
        <p:nvPicPr>
          <p:cNvPr id="18433" name="Picture 1"/>
          <p:cNvPicPr>
            <a:picLocks noChangeAspect="1" noChangeArrowheads="1"/>
          </p:cNvPicPr>
          <p:nvPr/>
        </p:nvPicPr>
        <p:blipFill>
          <a:blip r:embed="rId3" cstate="screen"/>
          <a:srcRect/>
          <a:stretch>
            <a:fillRect/>
          </a:stretch>
        </p:blipFill>
        <p:spPr bwMode="auto">
          <a:xfrm>
            <a:off x="3200400" y="1143000"/>
            <a:ext cx="4495800" cy="2566064"/>
          </a:xfrm>
          <a:prstGeom prst="rect">
            <a:avLst/>
          </a:prstGeom>
          <a:noFill/>
          <a:ln w="9525">
            <a:solidFill>
              <a:schemeClr val="accent1"/>
            </a:solidFill>
            <a:miter lim="800000"/>
            <a:headEnd/>
            <a:tailEnd/>
          </a:ln>
        </p:spPr>
      </p:pic>
      <p:sp>
        <p:nvSpPr>
          <p:cNvPr id="8" name="TextBox 7"/>
          <p:cNvSpPr txBox="1"/>
          <p:nvPr/>
        </p:nvSpPr>
        <p:spPr>
          <a:xfrm>
            <a:off x="7023291" y="4191000"/>
            <a:ext cx="2120709" cy="461665"/>
          </a:xfrm>
          <a:prstGeom prst="rect">
            <a:avLst/>
          </a:prstGeom>
          <a:noFill/>
        </p:spPr>
        <p:txBody>
          <a:bodyPr wrap="none" rtlCol="0">
            <a:spAutoFit/>
          </a:bodyPr>
          <a:lstStyle/>
          <a:p>
            <a:r>
              <a:rPr lang="en-US" sz="2400" dirty="0" smtClean="0"/>
              <a:t>#STARWINK</a:t>
            </a:r>
            <a:endParaRPr lang="en-US" sz="2400" dirty="0"/>
          </a:p>
        </p:txBody>
      </p:sp>
      <p:pic>
        <p:nvPicPr>
          <p:cNvPr id="18440" name="Picture 8" descr="AoT Starwink Ding Dong Lounge"/>
          <p:cNvPicPr>
            <a:picLocks noChangeAspect="1" noChangeArrowheads="1"/>
          </p:cNvPicPr>
          <p:nvPr/>
        </p:nvPicPr>
        <p:blipFill>
          <a:blip r:embed="rId4" cstate="screen"/>
          <a:srcRect/>
          <a:stretch>
            <a:fillRect/>
          </a:stretch>
        </p:blipFill>
        <p:spPr bwMode="auto">
          <a:xfrm>
            <a:off x="76200" y="4495800"/>
            <a:ext cx="2857500" cy="1781176"/>
          </a:xfrm>
          <a:prstGeom prst="rect">
            <a:avLst/>
          </a:prstGeom>
          <a:noFill/>
          <a:ln>
            <a:solidFill>
              <a:schemeClr val="accent1"/>
            </a:solidFill>
          </a:ln>
        </p:spPr>
      </p:pic>
      <p:pic>
        <p:nvPicPr>
          <p:cNvPr id="18438" name="Picture 6" descr="AoT Starwink Pacific Standard"/>
          <p:cNvPicPr>
            <a:picLocks noChangeAspect="1" noChangeArrowheads="1"/>
          </p:cNvPicPr>
          <p:nvPr/>
        </p:nvPicPr>
        <p:blipFill>
          <a:blip r:embed="rId5" cstate="screen"/>
          <a:srcRect/>
          <a:stretch>
            <a:fillRect/>
          </a:stretch>
        </p:blipFill>
        <p:spPr bwMode="auto">
          <a:xfrm>
            <a:off x="2286000" y="4819649"/>
            <a:ext cx="2857500" cy="1809751"/>
          </a:xfrm>
          <a:prstGeom prst="rect">
            <a:avLst/>
          </a:prstGeom>
          <a:noFill/>
          <a:ln>
            <a:solidFill>
              <a:schemeClr val="accent1"/>
            </a:solidFill>
          </a:ln>
        </p:spPr>
      </p:pic>
      <p:pic>
        <p:nvPicPr>
          <p:cNvPr id="18436" name="Picture 4" descr="AoT StarWink Way Station"/>
          <p:cNvPicPr>
            <a:picLocks noChangeAspect="1" noChangeArrowheads="1"/>
          </p:cNvPicPr>
          <p:nvPr/>
        </p:nvPicPr>
        <p:blipFill>
          <a:blip r:embed="rId6" cstate="screen"/>
          <a:srcRect/>
          <a:stretch>
            <a:fillRect/>
          </a:stretch>
        </p:blipFill>
        <p:spPr bwMode="auto">
          <a:xfrm>
            <a:off x="4267200" y="4419600"/>
            <a:ext cx="2857500" cy="1809751"/>
          </a:xfrm>
          <a:prstGeom prst="rect">
            <a:avLst/>
          </a:prstGeom>
          <a:noFill/>
          <a:ln>
            <a:solidFill>
              <a:schemeClr val="accent1"/>
            </a:solidFill>
          </a:ln>
        </p:spPr>
      </p:pic>
      <p:pic>
        <p:nvPicPr>
          <p:cNvPr id="18442" name="Picture 10" descr="AoT Starwink Art Bar"/>
          <p:cNvPicPr>
            <a:picLocks noChangeAspect="1" noChangeArrowheads="1"/>
          </p:cNvPicPr>
          <p:nvPr/>
        </p:nvPicPr>
        <p:blipFill>
          <a:blip r:embed="rId7" cstate="screen"/>
          <a:srcRect/>
          <a:stretch>
            <a:fillRect/>
          </a:stretch>
        </p:blipFill>
        <p:spPr bwMode="auto">
          <a:xfrm>
            <a:off x="6019800" y="4724400"/>
            <a:ext cx="2857500" cy="1781176"/>
          </a:xfrm>
          <a:prstGeom prst="rect">
            <a:avLst/>
          </a:prstGeom>
          <a:noFill/>
          <a:ln>
            <a:solidFill>
              <a:schemeClr val="accent1"/>
            </a:solidFill>
          </a:ln>
        </p:spPr>
      </p:pic>
      <p:sp>
        <p:nvSpPr>
          <p:cNvPr id="13" name="TextBox 12"/>
          <p:cNvSpPr txBox="1"/>
          <p:nvPr/>
        </p:nvSpPr>
        <p:spPr>
          <a:xfrm>
            <a:off x="6400800" y="2667000"/>
            <a:ext cx="2286000" cy="1477328"/>
          </a:xfrm>
          <a:prstGeom prst="rect">
            <a:avLst/>
          </a:prstGeom>
          <a:noFill/>
        </p:spPr>
        <p:txBody>
          <a:bodyPr wrap="square" rtlCol="0">
            <a:spAutoFit/>
          </a:bodyPr>
          <a:lstStyle/>
          <a:p>
            <a:r>
              <a:rPr lang="en-US" dirty="0" smtClean="0"/>
              <a:t>“Astronomy on Tap” prepares to time the event from several bars around Manhattan </a:t>
            </a:r>
            <a:endParaRPr lang="en-US" dirty="0"/>
          </a:p>
        </p:txBody>
      </p:sp>
    </p:spTree>
    <p:extLst>
      <p:ext uri="{BB962C8B-B14F-4D97-AF65-F5344CB8AC3E}">
        <p14:creationId xmlns:p14="http://schemas.microsoft.com/office/powerpoint/2010/main" xmlns="" val="1856732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914400"/>
          </a:xfrm>
        </p:spPr>
        <p:txBody>
          <a:bodyPr/>
          <a:lstStyle/>
          <a:p>
            <a:r>
              <a:rPr lang="en-US" sz="3200" dirty="0" smtClean="0"/>
              <a:t>Fox News Channel 5 Mobile Van</a:t>
            </a:r>
            <a:br>
              <a:rPr lang="en-US" sz="3200" dirty="0" smtClean="0"/>
            </a:br>
            <a:r>
              <a:rPr lang="en-US" sz="3200" dirty="0" smtClean="0"/>
              <a:t>Followed </a:t>
            </a:r>
            <a:r>
              <a:rPr lang="en-US" sz="3200" dirty="0" smtClean="0"/>
              <a:t>Me To </a:t>
            </a:r>
            <a:r>
              <a:rPr lang="en-US" sz="3200" dirty="0" err="1" smtClean="0"/>
              <a:t>Seabright</a:t>
            </a:r>
            <a:r>
              <a:rPr lang="en-US" sz="3200" dirty="0" smtClean="0"/>
              <a:t>, </a:t>
            </a:r>
            <a:r>
              <a:rPr lang="en-US" sz="3200" dirty="0" smtClean="0"/>
              <a:t>NJ For </a:t>
            </a:r>
            <a:r>
              <a:rPr lang="en-US" sz="3200" dirty="0" smtClean="0"/>
              <a:t>Interview</a:t>
            </a:r>
            <a:r>
              <a:rPr lang="en-US" sz="3200" dirty="0" smtClean="0"/>
              <a:t> </a:t>
            </a:r>
            <a:endParaRPr lang="en-US" sz="3200" dirty="0"/>
          </a:p>
        </p:txBody>
      </p:sp>
      <p:sp>
        <p:nvSpPr>
          <p:cNvPr id="11" name="TextBox 10"/>
          <p:cNvSpPr txBox="1"/>
          <p:nvPr/>
        </p:nvSpPr>
        <p:spPr>
          <a:xfrm>
            <a:off x="6629400" y="1447800"/>
            <a:ext cx="2514600" cy="2031325"/>
          </a:xfrm>
          <a:prstGeom prst="rect">
            <a:avLst/>
          </a:prstGeom>
          <a:noFill/>
        </p:spPr>
        <p:txBody>
          <a:bodyPr wrap="square" rtlCol="0">
            <a:spAutoFit/>
          </a:bodyPr>
          <a:lstStyle/>
          <a:p>
            <a:r>
              <a:rPr lang="en-US" sz="1400" dirty="0" smtClean="0"/>
              <a:t>I am interviewed by reporter Mac King of NYC Fox News 5 in </a:t>
            </a:r>
            <a:r>
              <a:rPr lang="en-US" sz="1400" dirty="0" err="1" smtClean="0"/>
              <a:t>Seabright</a:t>
            </a:r>
            <a:r>
              <a:rPr lang="en-US" sz="1400" dirty="0" smtClean="0"/>
              <a:t>, NJ as I set up for the faint possibility that skies will clear in time for the occultation.  (That other guy was just interviewed for background…)</a:t>
            </a:r>
            <a:endParaRPr lang="en-US" sz="1400" dirty="0"/>
          </a:p>
        </p:txBody>
      </p:sp>
      <p:sp>
        <p:nvSpPr>
          <p:cNvPr id="5" name="Rectangle 4"/>
          <p:cNvSpPr/>
          <p:nvPr/>
        </p:nvSpPr>
        <p:spPr>
          <a:xfrm>
            <a:off x="228600" y="6324600"/>
            <a:ext cx="9144000" cy="307777"/>
          </a:xfrm>
          <a:prstGeom prst="rect">
            <a:avLst/>
          </a:prstGeom>
        </p:spPr>
        <p:txBody>
          <a:bodyPr wrap="square">
            <a:spAutoFit/>
          </a:bodyPr>
          <a:lstStyle/>
          <a:p>
            <a:r>
              <a:rPr lang="en-US" sz="1400" u="sng" dirty="0" smtClean="0">
                <a:hlinkClick r:id="rId2"/>
              </a:rPr>
              <a:t>http://www.myfoxny.com/story/25021797/neil-degrasse-tyson-explains-occultation-of-regulus</a:t>
            </a:r>
            <a:endParaRPr lang="en-US" sz="1400" dirty="0"/>
          </a:p>
        </p:txBody>
      </p:sp>
      <p:pic>
        <p:nvPicPr>
          <p:cNvPr id="45059" name="Picture 3"/>
          <p:cNvPicPr>
            <a:picLocks noChangeAspect="1" noChangeArrowheads="1"/>
          </p:cNvPicPr>
          <p:nvPr/>
        </p:nvPicPr>
        <p:blipFill>
          <a:blip r:embed="rId3" cstate="screen"/>
          <a:srcRect/>
          <a:stretch>
            <a:fillRect/>
          </a:stretch>
        </p:blipFill>
        <p:spPr bwMode="auto">
          <a:xfrm>
            <a:off x="304799" y="1314033"/>
            <a:ext cx="3048001" cy="2118001"/>
          </a:xfrm>
          <a:prstGeom prst="rect">
            <a:avLst/>
          </a:prstGeom>
          <a:noFill/>
          <a:ln w="9525">
            <a:solidFill>
              <a:schemeClr val="accent1"/>
            </a:solidFill>
            <a:miter lim="800000"/>
            <a:headEnd/>
            <a:tailEnd/>
          </a:ln>
        </p:spPr>
      </p:pic>
      <p:pic>
        <p:nvPicPr>
          <p:cNvPr id="45060" name="Picture 4"/>
          <p:cNvPicPr>
            <a:picLocks noChangeAspect="1" noChangeArrowheads="1"/>
          </p:cNvPicPr>
          <p:nvPr/>
        </p:nvPicPr>
        <p:blipFill>
          <a:blip r:embed="rId4" cstate="screen"/>
          <a:srcRect/>
          <a:stretch>
            <a:fillRect/>
          </a:stretch>
        </p:blipFill>
        <p:spPr bwMode="auto">
          <a:xfrm>
            <a:off x="228600" y="3962400"/>
            <a:ext cx="2700337" cy="1802073"/>
          </a:xfrm>
          <a:prstGeom prst="rect">
            <a:avLst/>
          </a:prstGeom>
          <a:noFill/>
          <a:ln w="9525">
            <a:solidFill>
              <a:schemeClr val="accent1"/>
            </a:solidFill>
            <a:miter lim="800000"/>
            <a:headEnd/>
            <a:tailEnd/>
          </a:ln>
        </p:spPr>
      </p:pic>
      <p:pic>
        <p:nvPicPr>
          <p:cNvPr id="45062" name="Picture 6"/>
          <p:cNvPicPr>
            <a:picLocks noChangeAspect="1" noChangeArrowheads="1"/>
          </p:cNvPicPr>
          <p:nvPr/>
        </p:nvPicPr>
        <p:blipFill>
          <a:blip r:embed="rId5" cstate="screen"/>
          <a:srcRect/>
          <a:stretch>
            <a:fillRect/>
          </a:stretch>
        </p:blipFill>
        <p:spPr bwMode="auto">
          <a:xfrm>
            <a:off x="3657600" y="1524000"/>
            <a:ext cx="2778791" cy="2209800"/>
          </a:xfrm>
          <a:prstGeom prst="rect">
            <a:avLst/>
          </a:prstGeom>
          <a:noFill/>
          <a:ln w="9525">
            <a:solidFill>
              <a:schemeClr val="accent1"/>
            </a:solidFill>
            <a:miter lim="800000"/>
            <a:headEnd/>
            <a:tailEnd/>
          </a:ln>
        </p:spPr>
      </p:pic>
      <p:pic>
        <p:nvPicPr>
          <p:cNvPr id="45063" name="Picture 7"/>
          <p:cNvPicPr>
            <a:picLocks noChangeAspect="1" noChangeArrowheads="1"/>
          </p:cNvPicPr>
          <p:nvPr/>
        </p:nvPicPr>
        <p:blipFill>
          <a:blip r:embed="rId6" cstate="screen"/>
          <a:srcRect/>
          <a:stretch>
            <a:fillRect/>
          </a:stretch>
        </p:blipFill>
        <p:spPr bwMode="auto">
          <a:xfrm>
            <a:off x="5715000" y="3886200"/>
            <a:ext cx="2905125" cy="1867580"/>
          </a:xfrm>
          <a:prstGeom prst="rect">
            <a:avLst/>
          </a:prstGeom>
          <a:noFill/>
          <a:ln w="9525">
            <a:noFill/>
            <a:miter lim="800000"/>
            <a:headEnd/>
            <a:tailEnd/>
          </a:ln>
        </p:spPr>
      </p:pic>
      <p:pic>
        <p:nvPicPr>
          <p:cNvPr id="45064" name="Picture 8"/>
          <p:cNvPicPr>
            <a:picLocks noChangeAspect="1" noChangeArrowheads="1"/>
          </p:cNvPicPr>
          <p:nvPr/>
        </p:nvPicPr>
        <p:blipFill>
          <a:blip r:embed="rId7" cstate="screen"/>
          <a:srcRect/>
          <a:stretch>
            <a:fillRect/>
          </a:stretch>
        </p:blipFill>
        <p:spPr bwMode="auto">
          <a:xfrm>
            <a:off x="3200400" y="3962400"/>
            <a:ext cx="2313063" cy="1828800"/>
          </a:xfrm>
          <a:prstGeom prst="rect">
            <a:avLst/>
          </a:prstGeom>
          <a:noFill/>
          <a:ln w="9525">
            <a:solidFill>
              <a:schemeClr val="accent1"/>
            </a:solidFill>
            <a:miter lim="800000"/>
            <a:headEnd/>
            <a:tailEnd/>
          </a:ln>
        </p:spPr>
      </p:pic>
      <p:sp>
        <p:nvSpPr>
          <p:cNvPr id="13" name="TextBox 12"/>
          <p:cNvSpPr txBox="1"/>
          <p:nvPr/>
        </p:nvSpPr>
        <p:spPr>
          <a:xfrm>
            <a:off x="152400" y="5910590"/>
            <a:ext cx="9144000" cy="261610"/>
          </a:xfrm>
          <a:prstGeom prst="rect">
            <a:avLst/>
          </a:prstGeom>
          <a:noFill/>
        </p:spPr>
        <p:txBody>
          <a:bodyPr wrap="square" rtlCol="0">
            <a:spAutoFit/>
          </a:bodyPr>
          <a:lstStyle/>
          <a:p>
            <a:r>
              <a:rPr lang="en-US" sz="1100" dirty="0" smtClean="0"/>
              <a:t>Back in the studio reporter Mac King demonstrates an occultation and gets it right!  (I gave him the cardboard asteroid!)</a:t>
            </a:r>
            <a:endParaRPr lang="en-US" sz="1100" dirty="0"/>
          </a:p>
        </p:txBody>
      </p:sp>
    </p:spTree>
    <p:extLst>
      <p:ext uri="{BB962C8B-B14F-4D97-AF65-F5344CB8AC3E}">
        <p14:creationId xmlns:p14="http://schemas.microsoft.com/office/powerpoint/2010/main" xmlns="" val="1856732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Kudos to Those Who</a:t>
            </a:r>
            <a:br>
              <a:rPr lang="en-US" dirty="0" smtClean="0"/>
            </a:br>
            <a:r>
              <a:rPr lang="en-US" dirty="0" smtClean="0"/>
              <a:t>Travelled </a:t>
            </a:r>
            <a:r>
              <a:rPr lang="en-US" dirty="0" smtClean="0"/>
              <a:t>From (or To) </a:t>
            </a:r>
            <a:r>
              <a:rPr lang="en-US" dirty="0" smtClean="0"/>
              <a:t>Afar</a:t>
            </a:r>
            <a:endParaRPr lang="en-US" dirty="0"/>
          </a:p>
        </p:txBody>
      </p:sp>
      <p:sp>
        <p:nvSpPr>
          <p:cNvPr id="12" name="Content Placeholder 11"/>
          <p:cNvSpPr>
            <a:spLocks noGrp="1"/>
          </p:cNvSpPr>
          <p:nvPr>
            <p:ph idx="1"/>
          </p:nvPr>
        </p:nvSpPr>
        <p:spPr>
          <a:xfrm>
            <a:off x="381000" y="1676400"/>
            <a:ext cx="8229600" cy="4530725"/>
          </a:xfrm>
        </p:spPr>
        <p:txBody>
          <a:bodyPr/>
          <a:lstStyle/>
          <a:p>
            <a:r>
              <a:rPr lang="en-US" sz="2000" dirty="0" err="1" smtClean="0"/>
              <a:t>Eberhard</a:t>
            </a:r>
            <a:r>
              <a:rPr lang="en-US" sz="2000" dirty="0" smtClean="0"/>
              <a:t> </a:t>
            </a:r>
            <a:r>
              <a:rPr lang="en-US" sz="2000" dirty="0" err="1" smtClean="0"/>
              <a:t>Bredner</a:t>
            </a:r>
            <a:r>
              <a:rPr lang="en-US" sz="2000" dirty="0" smtClean="0"/>
              <a:t> and </a:t>
            </a:r>
            <a:r>
              <a:rPr lang="en-US" sz="2000" dirty="0" err="1" smtClean="0"/>
              <a:t>Konrad</a:t>
            </a:r>
            <a:r>
              <a:rPr lang="en-US" sz="2000" dirty="0" smtClean="0"/>
              <a:t> </a:t>
            </a:r>
            <a:r>
              <a:rPr lang="en-US" sz="2000" dirty="0" err="1" smtClean="0"/>
              <a:t>Guhl</a:t>
            </a:r>
            <a:r>
              <a:rPr lang="en-US" sz="2000" dirty="0" smtClean="0"/>
              <a:t> from </a:t>
            </a:r>
            <a:r>
              <a:rPr lang="en-US" sz="2000" dirty="0" smtClean="0"/>
              <a:t>Germany to New York</a:t>
            </a:r>
          </a:p>
          <a:p>
            <a:r>
              <a:rPr lang="en-US" sz="2000" dirty="0" smtClean="0"/>
              <a:t>David Dunham, Hal and Katie </a:t>
            </a:r>
            <a:r>
              <a:rPr lang="en-US" sz="2000" dirty="0" err="1" smtClean="0"/>
              <a:t>Povenmire</a:t>
            </a:r>
            <a:r>
              <a:rPr lang="en-US" sz="2000" dirty="0" smtClean="0"/>
              <a:t> to Bermuda (one confirmed miss – the only reported observation)</a:t>
            </a:r>
            <a:endParaRPr lang="en-US" sz="2000" dirty="0" smtClean="0"/>
          </a:p>
          <a:p>
            <a:r>
              <a:rPr lang="en-US" sz="2000" dirty="0" err="1" smtClean="0"/>
              <a:t>Akie</a:t>
            </a:r>
            <a:r>
              <a:rPr lang="en-US" sz="2000" dirty="0" smtClean="0"/>
              <a:t> Hashimoto from </a:t>
            </a:r>
            <a:r>
              <a:rPr lang="en-US" sz="2000" dirty="0" smtClean="0"/>
              <a:t>Japan to New York</a:t>
            </a:r>
            <a:endParaRPr lang="en-US" sz="2000" dirty="0" smtClean="0"/>
          </a:p>
          <a:p>
            <a:pPr lvl="1"/>
            <a:r>
              <a:rPr lang="en-US" sz="1800" dirty="0" smtClean="0"/>
              <a:t>(Google translation from his report to the Japanese Occultation Information Network):</a:t>
            </a:r>
          </a:p>
          <a:p>
            <a:pPr lvl="1"/>
            <a:r>
              <a:rPr lang="en-US" sz="1800" i="1" dirty="0" smtClean="0">
                <a:solidFill>
                  <a:srgbClr val="FFFF00"/>
                </a:solidFill>
              </a:rPr>
              <a:t>“It becomes the 20th, the sound of rain, so no longer from the past 01h, I tried to get out, but occasionally. You can not see the moon stars that should have come up with, let alone drizzle</a:t>
            </a:r>
            <a:r>
              <a:rPr lang="en-US" sz="1800" i="1" dirty="0" smtClean="0">
                <a:solidFill>
                  <a:srgbClr val="FFFF00"/>
                </a:solidFill>
              </a:rPr>
              <a:t>.”</a:t>
            </a:r>
          </a:p>
          <a:p>
            <a:r>
              <a:rPr lang="en-US" sz="2200" dirty="0" smtClean="0"/>
              <a:t>Terry Redding, </a:t>
            </a:r>
            <a:r>
              <a:rPr lang="en-US" sz="2200" dirty="0" err="1" smtClean="0"/>
              <a:t>Aart</a:t>
            </a:r>
            <a:r>
              <a:rPr lang="en-US" sz="2200" dirty="0" smtClean="0"/>
              <a:t> Olson and Steve </a:t>
            </a:r>
            <a:r>
              <a:rPr lang="en-US" sz="2200" dirty="0" err="1" smtClean="0"/>
              <a:t>Messner</a:t>
            </a:r>
            <a:r>
              <a:rPr lang="en-US" sz="2200" dirty="0" smtClean="0"/>
              <a:t> also recorded </a:t>
            </a:r>
            <a:r>
              <a:rPr lang="en-US" sz="2200" dirty="0" err="1" smtClean="0"/>
              <a:t>Regulus</a:t>
            </a:r>
            <a:r>
              <a:rPr lang="en-US" sz="2200" dirty="0" smtClean="0"/>
              <a:t> and reported misses, but from well outside the predicted path (and away from the clouds)</a:t>
            </a:r>
            <a:endParaRPr lang="en-US" sz="2200" dirty="0"/>
          </a:p>
        </p:txBody>
      </p:sp>
    </p:spTree>
    <p:extLst>
      <p:ext uri="{BB962C8B-B14F-4D97-AF65-F5344CB8AC3E}">
        <p14:creationId xmlns:p14="http://schemas.microsoft.com/office/powerpoint/2010/main" xmlns="" val="185673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4" name="Content Placeholder 3"/>
          <p:cNvSpPr>
            <a:spLocks noGrp="1"/>
          </p:cNvSpPr>
          <p:nvPr>
            <p:ph idx="1"/>
          </p:nvPr>
        </p:nvSpPr>
        <p:spPr>
          <a:xfrm>
            <a:off x="304800" y="1371600"/>
            <a:ext cx="8458200" cy="4530725"/>
          </a:xfrm>
        </p:spPr>
        <p:txBody>
          <a:bodyPr/>
          <a:lstStyle/>
          <a:p>
            <a:r>
              <a:rPr lang="en-US" sz="2000" dirty="0" smtClean="0"/>
              <a:t>Use all possible avenues of communication.  More like “chumming” than “fishing”.</a:t>
            </a:r>
          </a:p>
          <a:p>
            <a:r>
              <a:rPr lang="en-US" sz="2000" dirty="0" smtClean="0"/>
              <a:t>Mass media is a “now” phenomenon – tough to get their attention until last minute</a:t>
            </a:r>
          </a:p>
          <a:p>
            <a:r>
              <a:rPr lang="en-US" sz="2000" dirty="0" err="1" smtClean="0"/>
              <a:t>Facebook</a:t>
            </a:r>
            <a:r>
              <a:rPr lang="en-US" sz="2000" dirty="0" smtClean="0"/>
              <a:t> was surprisingly effective, both page and “event”.  Easy for people to share with friends.</a:t>
            </a:r>
          </a:p>
          <a:p>
            <a:r>
              <a:rPr lang="en-US" sz="2000" dirty="0" smtClean="0"/>
              <a:t>Personal visits to astronomy clubs in the path were effective due to their extensive local contacts – multiplier effect.</a:t>
            </a:r>
          </a:p>
          <a:p>
            <a:r>
              <a:rPr lang="en-US" sz="2000" dirty="0" smtClean="0"/>
              <a:t>We should have asked the public to register their interest so we could continue to contact them after the event (email list)</a:t>
            </a:r>
          </a:p>
          <a:p>
            <a:r>
              <a:rPr lang="en-US" sz="2000" dirty="0" smtClean="0"/>
              <a:t>Need to make clearer the distinction between “miss” and “could not observe / no observation”</a:t>
            </a:r>
          </a:p>
          <a:p>
            <a:r>
              <a:rPr lang="en-US" sz="2000" dirty="0" smtClean="0"/>
              <a:t>Occultation App and Public Reporting Site are good start but both need work</a:t>
            </a:r>
          </a:p>
        </p:txBody>
      </p:sp>
    </p:spTree>
    <p:extLst>
      <p:ext uri="{BB962C8B-B14F-4D97-AF65-F5344CB8AC3E}">
        <p14:creationId xmlns:p14="http://schemas.microsoft.com/office/powerpoint/2010/main" xmlns="" val="1794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Goals:</a:t>
            </a:r>
            <a:endParaRPr lang="en-US" dirty="0"/>
          </a:p>
        </p:txBody>
      </p:sp>
      <p:sp>
        <p:nvSpPr>
          <p:cNvPr id="3" name="Content Placeholder 2"/>
          <p:cNvSpPr>
            <a:spLocks noGrp="1"/>
          </p:cNvSpPr>
          <p:nvPr>
            <p:ph idx="1"/>
          </p:nvPr>
        </p:nvSpPr>
        <p:spPr>
          <a:xfrm>
            <a:off x="533400" y="914400"/>
            <a:ext cx="8305800" cy="5029200"/>
          </a:xfrm>
        </p:spPr>
        <p:txBody>
          <a:bodyPr/>
          <a:lstStyle/>
          <a:p>
            <a:r>
              <a:rPr lang="en-US" sz="2200" dirty="0" smtClean="0"/>
              <a:t>Use every available conduit to contact as many people as possible in advance of the event</a:t>
            </a:r>
          </a:p>
          <a:p>
            <a:r>
              <a:rPr lang="en-US" sz="2200" dirty="0" smtClean="0"/>
              <a:t>Make everyone in or near the path a stakeholder (potentially millions of people)</a:t>
            </a:r>
            <a:endParaRPr lang="en-US" sz="2200" dirty="0"/>
          </a:p>
          <a:p>
            <a:r>
              <a:rPr lang="en-US" sz="2200" dirty="0" smtClean="0"/>
              <a:t>“Flood the market” with accurate information about the event to outweigh the inevitable inaccurate information that would surface</a:t>
            </a:r>
          </a:p>
          <a:p>
            <a:r>
              <a:rPr lang="en-US" sz="2200" dirty="0" smtClean="0"/>
              <a:t>Use the opportunity to educate people about Astronomy, the Solar System, asteroids, </a:t>
            </a:r>
            <a:r>
              <a:rPr lang="en-US" sz="2200" dirty="0" err="1" smtClean="0"/>
              <a:t>occultations</a:t>
            </a:r>
            <a:r>
              <a:rPr lang="en-US" sz="2200" dirty="0" smtClean="0"/>
              <a:t>, the value of scientific measurements, IOTA and its missions and goals</a:t>
            </a:r>
          </a:p>
          <a:p>
            <a:r>
              <a:rPr lang="en-US" sz="2200" dirty="0" smtClean="0"/>
              <a:t>Make it as easy as possible for everyone to participate and measure the event to their highest possible level of accuracy</a:t>
            </a:r>
          </a:p>
        </p:txBody>
      </p:sp>
    </p:spTree>
    <p:extLst>
      <p:ext uri="{BB962C8B-B14F-4D97-AF65-F5344CB8AC3E}">
        <p14:creationId xmlns:p14="http://schemas.microsoft.com/office/powerpoint/2010/main" xmlns="" val="1132844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Lasting Benefits</a:t>
            </a:r>
            <a:endParaRPr lang="en-US" dirty="0"/>
          </a:p>
        </p:txBody>
      </p:sp>
      <p:sp>
        <p:nvSpPr>
          <p:cNvPr id="4" name="Content Placeholder 3"/>
          <p:cNvSpPr>
            <a:spLocks noGrp="1"/>
          </p:cNvSpPr>
          <p:nvPr>
            <p:ph idx="1"/>
          </p:nvPr>
        </p:nvSpPr>
        <p:spPr>
          <a:xfrm>
            <a:off x="533400" y="1371600"/>
            <a:ext cx="8229600" cy="4530725"/>
          </a:xfrm>
        </p:spPr>
        <p:txBody>
          <a:bodyPr/>
          <a:lstStyle/>
          <a:p>
            <a:r>
              <a:rPr lang="en-US" sz="2400" dirty="0" smtClean="0"/>
              <a:t>Wide media coverage – easier next time?</a:t>
            </a:r>
          </a:p>
          <a:p>
            <a:r>
              <a:rPr lang="en-US" sz="2400" dirty="0" smtClean="0"/>
              <a:t>Increased public exposure / awareness of:</a:t>
            </a:r>
          </a:p>
          <a:p>
            <a:pPr lvl="1"/>
            <a:r>
              <a:rPr lang="en-US" sz="2000" dirty="0" smtClean="0"/>
              <a:t>Astronomy</a:t>
            </a:r>
          </a:p>
          <a:p>
            <a:pPr lvl="1"/>
            <a:r>
              <a:rPr lang="en-US" sz="2000" dirty="0" smtClean="0"/>
              <a:t>Solar System Science</a:t>
            </a:r>
          </a:p>
          <a:p>
            <a:pPr lvl="1"/>
            <a:r>
              <a:rPr lang="en-US" sz="2000" dirty="0" smtClean="0"/>
              <a:t>Asteroids</a:t>
            </a:r>
          </a:p>
          <a:p>
            <a:pPr lvl="1"/>
            <a:r>
              <a:rPr lang="en-US" sz="2000" dirty="0" err="1" smtClean="0"/>
              <a:t>Occultations</a:t>
            </a:r>
            <a:endParaRPr lang="en-US" sz="2000" dirty="0" smtClean="0"/>
          </a:p>
          <a:p>
            <a:r>
              <a:rPr lang="en-US" sz="2400" dirty="0" smtClean="0"/>
              <a:t>Increase in traffic to IOTA </a:t>
            </a:r>
            <a:r>
              <a:rPr lang="en-US" sz="2400" dirty="0" err="1" smtClean="0"/>
              <a:t>webpages</a:t>
            </a:r>
            <a:endParaRPr lang="en-US" sz="2400" dirty="0" smtClean="0"/>
          </a:p>
          <a:p>
            <a:r>
              <a:rPr lang="en-US" sz="2400" dirty="0" smtClean="0"/>
              <a:t>New observers for </a:t>
            </a:r>
            <a:r>
              <a:rPr lang="en-US" sz="2400" dirty="0" err="1" smtClean="0"/>
              <a:t>occultations</a:t>
            </a:r>
            <a:endParaRPr lang="en-US" sz="2400" dirty="0" smtClean="0"/>
          </a:p>
          <a:p>
            <a:r>
              <a:rPr lang="en-US" sz="2400" dirty="0" smtClean="0"/>
              <a:t>“Version 1” of Occultation App and Public Reporting Website are now available for improvement</a:t>
            </a:r>
            <a:endParaRPr lang="en-US" sz="2400" dirty="0"/>
          </a:p>
        </p:txBody>
      </p:sp>
    </p:spTree>
    <p:extLst>
      <p:ext uri="{BB962C8B-B14F-4D97-AF65-F5344CB8AC3E}">
        <p14:creationId xmlns:p14="http://schemas.microsoft.com/office/powerpoint/2010/main" xmlns="" val="1794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3"/>
            <a:ext cx="8382000" cy="1017587"/>
          </a:xfrm>
        </p:spPr>
        <p:txBody>
          <a:bodyPr/>
          <a:lstStyle/>
          <a:p>
            <a:r>
              <a:rPr lang="en-US" dirty="0" smtClean="0"/>
              <a:t>Links to Articles and Sites</a:t>
            </a:r>
            <a:endParaRPr lang="en-US" dirty="0"/>
          </a:p>
        </p:txBody>
      </p:sp>
      <p:sp>
        <p:nvSpPr>
          <p:cNvPr id="11" name="Rectangle 10"/>
          <p:cNvSpPr/>
          <p:nvPr/>
        </p:nvSpPr>
        <p:spPr>
          <a:xfrm>
            <a:off x="685800" y="1295400"/>
            <a:ext cx="8153400" cy="5355312"/>
          </a:xfrm>
          <a:prstGeom prst="rect">
            <a:avLst/>
          </a:prstGeom>
        </p:spPr>
        <p:txBody>
          <a:bodyPr wrap="square">
            <a:spAutoFit/>
          </a:bodyPr>
          <a:lstStyle/>
          <a:p>
            <a:r>
              <a:rPr lang="en-US" u="sng" dirty="0" smtClean="0">
                <a:hlinkClick r:id="rId2"/>
              </a:rPr>
              <a:t>http://www.newscientist.com/article/dn25251-new-york-asteroid-eclipse-will-be-visible-to-millions.html#.Uy3CofldWSo</a:t>
            </a:r>
            <a:endParaRPr lang="en-US" dirty="0" smtClean="0"/>
          </a:p>
          <a:p>
            <a:r>
              <a:rPr lang="en-US" dirty="0" smtClean="0"/>
              <a:t/>
            </a:r>
            <a:br>
              <a:rPr lang="en-US" dirty="0" smtClean="0"/>
            </a:br>
            <a:r>
              <a:rPr lang="en-US" u="sng" dirty="0" smtClean="0">
                <a:hlinkClick r:id="rId3"/>
              </a:rPr>
              <a:t>http://www.planetary.org/blogs/guest-blogs/2014/0301-invisible-asteroid.html</a:t>
            </a:r>
            <a:endParaRPr lang="en-US" dirty="0" smtClean="0"/>
          </a:p>
          <a:p>
            <a:r>
              <a:rPr lang="en-US" dirty="0" smtClean="0"/>
              <a:t/>
            </a:r>
            <a:br>
              <a:rPr lang="en-US" dirty="0" smtClean="0"/>
            </a:br>
            <a:r>
              <a:rPr lang="en-US" u="sng" dirty="0" smtClean="0">
                <a:hlinkClick r:id="rId4"/>
              </a:rPr>
              <a:t>www.facebook.com/Regulus2014</a:t>
            </a:r>
            <a:endParaRPr lang="en-US" dirty="0" smtClean="0"/>
          </a:p>
          <a:p>
            <a:r>
              <a:rPr lang="en-US" dirty="0" smtClean="0"/>
              <a:t/>
            </a:r>
            <a:br>
              <a:rPr lang="en-US" dirty="0" smtClean="0"/>
            </a:br>
            <a:r>
              <a:rPr lang="en-US" u="sng" dirty="0" smtClean="0">
                <a:hlinkClick r:id="rId5"/>
              </a:rPr>
              <a:t>www.occultations.org/Regulus2014</a:t>
            </a:r>
            <a:endParaRPr lang="en-US" dirty="0" smtClean="0"/>
          </a:p>
          <a:p>
            <a:r>
              <a:rPr lang="en-US" dirty="0" smtClean="0"/>
              <a:t/>
            </a:r>
            <a:br>
              <a:rPr lang="en-US" dirty="0" smtClean="0"/>
            </a:br>
            <a:r>
              <a:rPr lang="en-US" u="sng" dirty="0" smtClean="0">
                <a:hlinkClick r:id="rId5"/>
              </a:rPr>
              <a:t>www.occultations.org/Regulus2014</a:t>
            </a:r>
            <a:r>
              <a:rPr lang="en-US" dirty="0" smtClean="0"/>
              <a:t>/R14DSLR</a:t>
            </a:r>
          </a:p>
          <a:p>
            <a:r>
              <a:rPr lang="en-US" dirty="0" smtClean="0"/>
              <a:t/>
            </a:r>
            <a:br>
              <a:rPr lang="en-US" dirty="0" smtClean="0"/>
            </a:br>
            <a:r>
              <a:rPr lang="en-US" u="sng" dirty="0" smtClean="0">
                <a:hlinkClick r:id="rId6"/>
              </a:rPr>
              <a:t>http://www.usatoday.com/story/tech/2014/03/15/asteroid-star-northeast/6417135/</a:t>
            </a:r>
            <a:endParaRPr lang="en-US" dirty="0" smtClean="0"/>
          </a:p>
          <a:p>
            <a:r>
              <a:rPr lang="en-US" dirty="0" smtClean="0"/>
              <a:t/>
            </a:r>
            <a:br>
              <a:rPr lang="en-US" dirty="0" smtClean="0"/>
            </a:br>
            <a:r>
              <a:rPr lang="en-US" u="sng" dirty="0" smtClean="0">
                <a:hlinkClick r:id="rId7"/>
              </a:rPr>
              <a:t>http://www.myfoxny.com/story/25021797/neil-degrasse-tyson-explains-occultation-of-regulus</a:t>
            </a:r>
            <a:endParaRPr lang="en-US" dirty="0" smtClean="0"/>
          </a:p>
          <a:p>
            <a:r>
              <a:rPr lang="en-US" dirty="0" smtClean="0"/>
              <a:t/>
            </a:r>
            <a:br>
              <a:rPr lang="en-US" dirty="0" smtClean="0"/>
            </a:br>
            <a:endParaRPr lang="en-US" dirty="0"/>
          </a:p>
        </p:txBody>
      </p:sp>
    </p:spTree>
    <p:extLst>
      <p:ext uri="{BB962C8B-B14F-4D97-AF65-F5344CB8AC3E}">
        <p14:creationId xmlns:p14="http://schemas.microsoft.com/office/powerpoint/2010/main" xmlns="" val="1794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Thanks To All Who Made</a:t>
            </a:r>
            <a:br>
              <a:rPr lang="en-US" sz="3600" dirty="0" smtClean="0"/>
            </a:br>
            <a:r>
              <a:rPr lang="en-US" sz="3600" dirty="0" smtClean="0"/>
              <a:t>Major Contributions Along The Way</a:t>
            </a:r>
            <a:endParaRPr lang="en-US" sz="3600" dirty="0"/>
          </a:p>
        </p:txBody>
      </p:sp>
      <p:sp>
        <p:nvSpPr>
          <p:cNvPr id="4" name="Content Placeholder 3"/>
          <p:cNvSpPr>
            <a:spLocks noGrp="1"/>
          </p:cNvSpPr>
          <p:nvPr>
            <p:ph idx="1"/>
          </p:nvPr>
        </p:nvSpPr>
        <p:spPr>
          <a:xfrm>
            <a:off x="838200" y="1752600"/>
            <a:ext cx="3352800" cy="4530725"/>
          </a:xfrm>
        </p:spPr>
        <p:txBody>
          <a:bodyPr/>
          <a:lstStyle/>
          <a:p>
            <a:r>
              <a:rPr lang="en-US" sz="2400" dirty="0" err="1" smtClean="0"/>
              <a:t>Hristo</a:t>
            </a:r>
            <a:r>
              <a:rPr lang="en-US" sz="2400" dirty="0" smtClean="0"/>
              <a:t> Pavlov</a:t>
            </a:r>
          </a:p>
          <a:p>
            <a:r>
              <a:rPr lang="en-US" sz="2400" dirty="0" smtClean="0"/>
              <a:t>Tony George</a:t>
            </a:r>
          </a:p>
          <a:p>
            <a:r>
              <a:rPr lang="en-US" sz="2400" dirty="0" smtClean="0"/>
              <a:t>Steve Preston</a:t>
            </a:r>
          </a:p>
          <a:p>
            <a:r>
              <a:rPr lang="en-US" sz="2400" dirty="0" smtClean="0"/>
              <a:t>Brad </a:t>
            </a:r>
            <a:r>
              <a:rPr lang="en-US" sz="2400" dirty="0" err="1" smtClean="0"/>
              <a:t>Timerson</a:t>
            </a:r>
            <a:endParaRPr lang="en-US" sz="2400" dirty="0" smtClean="0"/>
          </a:p>
          <a:p>
            <a:r>
              <a:rPr lang="en-US" sz="2400" dirty="0" smtClean="0"/>
              <a:t>John Talbot</a:t>
            </a:r>
          </a:p>
          <a:p>
            <a:r>
              <a:rPr lang="en-US" sz="2400" dirty="0" smtClean="0"/>
              <a:t>David Dunham</a:t>
            </a:r>
          </a:p>
          <a:p>
            <a:r>
              <a:rPr lang="en-US" sz="2400" dirty="0" smtClean="0"/>
              <a:t>Sue Rose, AOSNY</a:t>
            </a:r>
          </a:p>
          <a:p>
            <a:r>
              <a:rPr lang="en-US" sz="2400" dirty="0" smtClean="0"/>
              <a:t>Damian Allis, SAS</a:t>
            </a:r>
            <a:endParaRPr lang="en-US" sz="2400" dirty="0"/>
          </a:p>
        </p:txBody>
      </p:sp>
      <p:sp>
        <p:nvSpPr>
          <p:cNvPr id="5" name="Content Placeholder 3"/>
          <p:cNvSpPr txBox="1">
            <a:spLocks/>
          </p:cNvSpPr>
          <p:nvPr/>
        </p:nvSpPr>
        <p:spPr bwMode="auto">
          <a:xfrm>
            <a:off x="4267200" y="1752600"/>
            <a:ext cx="42672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John </a:t>
            </a:r>
            <a:r>
              <a:rPr kumimoji="0" lang="en-US" sz="24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Pazmino</a:t>
            </a: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NY Skies</a:t>
            </a: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lang="en-US" sz="2400" kern="0" dirty="0" smtClean="0">
                <a:effectLst>
                  <a:outerShdw blurRad="38100" dist="38100" dir="2700000" algn="tl">
                    <a:srgbClr val="000000"/>
                  </a:outerShdw>
                </a:effectLst>
              </a:rPr>
              <a:t>Keith Murdock, RAC</a:t>
            </a: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Roger Venable</a:t>
            </a: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lang="en-US" sz="2400" kern="0" dirty="0" smtClean="0">
                <a:effectLst>
                  <a:outerShdw blurRad="38100" dist="38100" dir="2700000" algn="tl">
                    <a:srgbClr val="000000"/>
                  </a:outerShdw>
                </a:effectLst>
              </a:rPr>
              <a:t>Richard Nugent</a:t>
            </a: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lang="en-US" sz="2400" kern="0" dirty="0" smtClean="0">
                <a:effectLst>
                  <a:outerShdw blurRad="38100" dist="38100" dir="2700000" algn="tl">
                    <a:srgbClr val="000000"/>
                  </a:outerShdw>
                </a:effectLst>
              </a:rPr>
              <a:t>Joe </a:t>
            </a:r>
            <a:r>
              <a:rPr lang="en-US" sz="2400" kern="0" dirty="0" err="1" smtClean="0">
                <a:effectLst>
                  <a:outerShdw blurRad="38100" dist="38100" dir="2700000" algn="tl">
                    <a:srgbClr val="000000"/>
                  </a:outerShdw>
                </a:effectLst>
              </a:rPr>
              <a:t>Rao</a:t>
            </a:r>
            <a:endParaRPr lang="en-US" sz="2400" kern="0" dirty="0" smtClean="0">
              <a:effectLst>
                <a:outerShdw blurRad="38100" dist="38100" dir="2700000" algn="tl">
                  <a:srgbClr val="000000"/>
                </a:outerShdw>
              </a:effectLst>
            </a:endParaRP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lang="en-US" sz="2400" kern="0" dirty="0" smtClean="0">
                <a:effectLst>
                  <a:outerShdw blurRad="38100" dist="38100" dir="2700000" algn="tl">
                    <a:srgbClr val="000000"/>
                  </a:outerShdw>
                </a:effectLst>
              </a:rPr>
              <a:t>Larry </a:t>
            </a:r>
            <a:r>
              <a:rPr lang="en-US" sz="2400" kern="0" dirty="0" err="1" smtClean="0">
                <a:effectLst>
                  <a:outerShdw blurRad="38100" dist="38100" dir="2700000" algn="tl">
                    <a:srgbClr val="000000"/>
                  </a:outerShdw>
                </a:effectLst>
              </a:rPr>
              <a:t>Gerstman</a:t>
            </a:r>
            <a:endParaRPr lang="en-US" sz="2400" kern="0" dirty="0" smtClean="0">
              <a:effectLst>
                <a:outerShdw blurRad="38100" dist="38100" dir="2700000" algn="tl">
                  <a:srgbClr val="000000"/>
                </a:outerShdw>
              </a:effectLst>
            </a:endParaRP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r>
              <a:rPr lang="en-US" sz="2400" kern="0" dirty="0" smtClean="0">
                <a:effectLst>
                  <a:outerShdw blurRad="38100" dist="38100" dir="2700000" algn="tl">
                    <a:srgbClr val="000000"/>
                  </a:outerShdw>
                </a:effectLst>
              </a:rPr>
              <a:t>And many others…</a:t>
            </a:r>
          </a:p>
          <a:p>
            <a:pPr marL="342900" marR="0" lvl="0" indent="-342900" algn="l" defTabSz="914400" rtl="0" eaLnBrk="1" fontAlgn="base" latinLnBrk="0" hangingPunct="1">
              <a:lnSpc>
                <a:spcPct val="100000"/>
              </a:lnSpc>
              <a:spcBef>
                <a:spcPct val="20000"/>
              </a:spcBef>
              <a:spcAft>
                <a:spcPts val="600"/>
              </a:spcAft>
              <a:buClr>
                <a:schemeClr val="hlink"/>
              </a:buClr>
              <a:buSzPct val="60000"/>
              <a:buFont typeface="Wingdings" pitchFamily="2" charset="2"/>
              <a:buChar char="n"/>
              <a:tabLst/>
              <a:defRPr/>
            </a:pP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xmlns="" val="1794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514600"/>
            <a:ext cx="6934200" cy="2206625"/>
          </a:xfrm>
        </p:spPr>
        <p:txBody>
          <a:bodyPr/>
          <a:lstStyle/>
          <a:p>
            <a:r>
              <a:rPr lang="en-US" dirty="0" smtClean="0"/>
              <a:t>Thank You!!</a:t>
            </a:r>
            <a:br>
              <a:rPr lang="en-US" dirty="0" smtClean="0"/>
            </a:br>
            <a:r>
              <a:rPr lang="en-US" dirty="0"/>
              <a:t/>
            </a:r>
            <a:br>
              <a:rPr lang="en-US" dirty="0"/>
            </a:br>
            <a:r>
              <a:rPr lang="en-US" dirty="0" smtClean="0"/>
              <a:t>Clearer Skies Next Time!</a:t>
            </a:r>
            <a:endParaRPr lang="en-US" dirty="0"/>
          </a:p>
        </p:txBody>
      </p:sp>
    </p:spTree>
    <p:extLst>
      <p:ext uri="{BB962C8B-B14F-4D97-AF65-F5344CB8AC3E}">
        <p14:creationId xmlns:p14="http://schemas.microsoft.com/office/powerpoint/2010/main" xmlns="" val="833288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Early and Recent Predictions</a:t>
            </a:r>
            <a:endParaRPr lang="en-US" dirty="0"/>
          </a:p>
        </p:txBody>
      </p:sp>
      <p:sp>
        <p:nvSpPr>
          <p:cNvPr id="3" name="Content Placeholder 2"/>
          <p:cNvSpPr>
            <a:spLocks noGrp="1"/>
          </p:cNvSpPr>
          <p:nvPr>
            <p:ph idx="1"/>
          </p:nvPr>
        </p:nvSpPr>
        <p:spPr>
          <a:xfrm>
            <a:off x="533400" y="914400"/>
            <a:ext cx="4267200" cy="5029200"/>
          </a:xfrm>
        </p:spPr>
        <p:txBody>
          <a:bodyPr/>
          <a:lstStyle/>
          <a:p>
            <a:r>
              <a:rPr lang="en-US" sz="2400" dirty="0" smtClean="0"/>
              <a:t>First prediction </a:t>
            </a:r>
            <a:r>
              <a:rPr lang="en-US" sz="2400" dirty="0" smtClean="0"/>
              <a:t>of this occultation in 2004 by Prof. Aldo </a:t>
            </a:r>
            <a:r>
              <a:rPr lang="en-US" sz="2400" dirty="0" err="1" smtClean="0"/>
              <a:t>Vitagliano</a:t>
            </a:r>
            <a:r>
              <a:rPr lang="en-US" sz="2400" dirty="0" smtClean="0"/>
              <a:t> (University of Naples, Italy) via his SOLEX software package</a:t>
            </a:r>
          </a:p>
          <a:p>
            <a:r>
              <a:rPr lang="en-US" sz="2400" dirty="0" smtClean="0"/>
              <a:t>Steve Preston communicated with Dr. </a:t>
            </a:r>
            <a:r>
              <a:rPr lang="en-US" sz="2400" dirty="0" err="1" smtClean="0"/>
              <a:t>Vitagliano</a:t>
            </a:r>
            <a:r>
              <a:rPr lang="en-US" sz="2400" dirty="0" smtClean="0"/>
              <a:t> about their various techniques and provided updated predictions throughout 1Q14</a:t>
            </a:r>
          </a:p>
        </p:txBody>
      </p:sp>
      <p:pic>
        <p:nvPicPr>
          <p:cNvPr id="49154" name="Picture 2" descr="http://chemistry.unina.it/~alvitagl/solex/occpath2.gif"/>
          <p:cNvPicPr>
            <a:picLocks noChangeAspect="1" noChangeArrowheads="1"/>
          </p:cNvPicPr>
          <p:nvPr/>
        </p:nvPicPr>
        <p:blipFill>
          <a:blip r:embed="rId2" cstate="screen"/>
          <a:srcRect/>
          <a:stretch>
            <a:fillRect/>
          </a:stretch>
        </p:blipFill>
        <p:spPr bwMode="auto">
          <a:xfrm>
            <a:off x="4953000" y="990600"/>
            <a:ext cx="3392714" cy="2514600"/>
          </a:xfrm>
          <a:prstGeom prst="rect">
            <a:avLst/>
          </a:prstGeom>
          <a:noFill/>
        </p:spPr>
      </p:pic>
      <p:pic>
        <p:nvPicPr>
          <p:cNvPr id="49155" name="Picture 3"/>
          <p:cNvPicPr>
            <a:picLocks noChangeAspect="1" noChangeArrowheads="1"/>
          </p:cNvPicPr>
          <p:nvPr/>
        </p:nvPicPr>
        <p:blipFill>
          <a:blip r:embed="rId3" cstate="screen"/>
          <a:srcRect/>
          <a:stretch>
            <a:fillRect/>
          </a:stretch>
        </p:blipFill>
        <p:spPr bwMode="auto">
          <a:xfrm>
            <a:off x="4953000" y="3810001"/>
            <a:ext cx="3429000" cy="2406894"/>
          </a:xfrm>
          <a:prstGeom prst="rect">
            <a:avLst/>
          </a:prstGeom>
          <a:noFill/>
          <a:ln w="9525">
            <a:noFill/>
            <a:miter lim="800000"/>
            <a:headEnd/>
            <a:tailEnd/>
          </a:ln>
        </p:spPr>
      </p:pic>
    </p:spTree>
    <p:extLst>
      <p:ext uri="{BB962C8B-B14F-4D97-AF65-F5344CB8AC3E}">
        <p14:creationId xmlns:p14="http://schemas.microsoft.com/office/powerpoint/2010/main" xmlns="" val="113284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Challenges:</a:t>
            </a:r>
            <a:endParaRPr lang="en-US" dirty="0"/>
          </a:p>
        </p:txBody>
      </p:sp>
      <p:sp>
        <p:nvSpPr>
          <p:cNvPr id="3" name="Content Placeholder 2"/>
          <p:cNvSpPr>
            <a:spLocks noGrp="1"/>
          </p:cNvSpPr>
          <p:nvPr>
            <p:ph idx="1"/>
          </p:nvPr>
        </p:nvSpPr>
        <p:spPr>
          <a:xfrm>
            <a:off x="381000" y="990600"/>
            <a:ext cx="8458200" cy="5029200"/>
          </a:xfrm>
        </p:spPr>
        <p:txBody>
          <a:bodyPr/>
          <a:lstStyle/>
          <a:p>
            <a:r>
              <a:rPr lang="en-US" sz="2400" dirty="0" smtClean="0"/>
              <a:t>In January, 2014 I submitted an article to JOA entitled </a:t>
            </a:r>
            <a:r>
              <a:rPr lang="en-US" sz="2400" i="1" dirty="0" smtClean="0"/>
              <a:t>“Recruiting and Deploying a High-Density Public Observing Network for the 2014 Occultation of </a:t>
            </a:r>
            <a:r>
              <a:rPr lang="en-US" sz="2400" i="1" dirty="0" err="1" smtClean="0"/>
              <a:t>Regulus</a:t>
            </a:r>
            <a:r>
              <a:rPr lang="en-US" sz="2400" i="1" dirty="0" smtClean="0"/>
              <a:t> by (163) </a:t>
            </a:r>
            <a:r>
              <a:rPr lang="en-US" sz="2400" i="1" dirty="0" err="1" smtClean="0"/>
              <a:t>Erigone</a:t>
            </a:r>
            <a:r>
              <a:rPr lang="en-US" sz="2400" i="1" dirty="0" smtClean="0"/>
              <a:t>”</a:t>
            </a:r>
          </a:p>
          <a:p>
            <a:r>
              <a:rPr lang="en-US" sz="2400" dirty="0" smtClean="0"/>
              <a:t>In the article I described the following challenges:</a:t>
            </a:r>
          </a:p>
          <a:p>
            <a:pPr lvl="1"/>
            <a:r>
              <a:rPr lang="en-US" sz="2100" dirty="0" smtClean="0"/>
              <a:t>Informing the public of the event</a:t>
            </a:r>
          </a:p>
          <a:p>
            <a:pPr lvl="1"/>
            <a:r>
              <a:rPr lang="en-US" sz="2100" dirty="0" smtClean="0"/>
              <a:t>Explaining its background</a:t>
            </a:r>
          </a:p>
          <a:p>
            <a:pPr lvl="1"/>
            <a:r>
              <a:rPr lang="en-US" sz="2100" dirty="0" smtClean="0"/>
              <a:t>Providing training so inexperienced observers can obtain useful timing data with the best resolution possible</a:t>
            </a:r>
          </a:p>
          <a:p>
            <a:pPr lvl="1"/>
            <a:r>
              <a:rPr lang="en-US" sz="2100" dirty="0" smtClean="0"/>
              <a:t>Disseminating real-time weather updates in the days leading up to the event</a:t>
            </a:r>
          </a:p>
          <a:p>
            <a:pPr lvl="1"/>
            <a:r>
              <a:rPr lang="en-US" sz="2100" dirty="0" smtClean="0"/>
              <a:t>Managing the collection of large numbers of observations at greatly varying levels of accuracy</a:t>
            </a:r>
          </a:p>
        </p:txBody>
      </p:sp>
    </p:spTree>
    <p:extLst>
      <p:ext uri="{BB962C8B-B14F-4D97-AF65-F5344CB8AC3E}">
        <p14:creationId xmlns:p14="http://schemas.microsoft.com/office/powerpoint/2010/main" xmlns="" val="113284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3Q 2013 – Nugent Video</a:t>
            </a:r>
            <a:endParaRPr lang="en-US" dirty="0"/>
          </a:p>
        </p:txBody>
      </p:sp>
      <p:pic>
        <p:nvPicPr>
          <p:cNvPr id="40962" name="Picture 2"/>
          <p:cNvPicPr>
            <a:picLocks noChangeAspect="1" noChangeArrowheads="1"/>
          </p:cNvPicPr>
          <p:nvPr/>
        </p:nvPicPr>
        <p:blipFill>
          <a:blip r:embed="rId2" cstate="screen"/>
          <a:srcRect/>
          <a:stretch>
            <a:fillRect/>
          </a:stretch>
        </p:blipFill>
        <p:spPr bwMode="auto">
          <a:xfrm>
            <a:off x="609600" y="1219201"/>
            <a:ext cx="3124200" cy="2340268"/>
          </a:xfrm>
          <a:prstGeom prst="rect">
            <a:avLst/>
          </a:prstGeom>
          <a:noFill/>
          <a:ln w="9525">
            <a:noFill/>
            <a:miter lim="800000"/>
            <a:headEnd/>
            <a:tailEnd/>
          </a:ln>
        </p:spPr>
      </p:pic>
      <p:sp>
        <p:nvSpPr>
          <p:cNvPr id="14" name="TextBox 13"/>
          <p:cNvSpPr txBox="1"/>
          <p:nvPr/>
        </p:nvSpPr>
        <p:spPr>
          <a:xfrm>
            <a:off x="4267200" y="1447800"/>
            <a:ext cx="4495800" cy="923330"/>
          </a:xfrm>
          <a:prstGeom prst="rect">
            <a:avLst/>
          </a:prstGeom>
          <a:noFill/>
        </p:spPr>
        <p:txBody>
          <a:bodyPr wrap="square" rtlCol="0">
            <a:spAutoFit/>
          </a:bodyPr>
          <a:lstStyle/>
          <a:p>
            <a:r>
              <a:rPr lang="en-US" dirty="0" smtClean="0"/>
              <a:t>Richard Nugent creates a YouTube video animation of the event.  It gets over 6000 views.</a:t>
            </a:r>
            <a:endParaRPr lang="en-US" dirty="0"/>
          </a:p>
        </p:txBody>
      </p:sp>
      <p:pic>
        <p:nvPicPr>
          <p:cNvPr id="40963" name="Picture 3"/>
          <p:cNvPicPr>
            <a:picLocks noChangeAspect="1" noChangeArrowheads="1"/>
          </p:cNvPicPr>
          <p:nvPr/>
        </p:nvPicPr>
        <p:blipFill>
          <a:blip r:embed="rId3" cstate="screen"/>
          <a:srcRect/>
          <a:stretch>
            <a:fillRect/>
          </a:stretch>
        </p:blipFill>
        <p:spPr bwMode="auto">
          <a:xfrm>
            <a:off x="4648200" y="2743200"/>
            <a:ext cx="3357323" cy="2671763"/>
          </a:xfrm>
          <a:prstGeom prst="rect">
            <a:avLst/>
          </a:prstGeom>
          <a:noFill/>
          <a:ln w="9525">
            <a:noFill/>
            <a:miter lim="800000"/>
            <a:headEnd/>
            <a:tailEnd/>
          </a:ln>
        </p:spPr>
      </p:pic>
      <p:sp>
        <p:nvSpPr>
          <p:cNvPr id="16" name="TextBox 15"/>
          <p:cNvSpPr txBox="1"/>
          <p:nvPr/>
        </p:nvSpPr>
        <p:spPr>
          <a:xfrm>
            <a:off x="966339" y="3733800"/>
            <a:ext cx="2398734" cy="923330"/>
          </a:xfrm>
          <a:prstGeom prst="rect">
            <a:avLst/>
          </a:prstGeom>
          <a:noFill/>
        </p:spPr>
        <p:txBody>
          <a:bodyPr wrap="none" rtlCol="0">
            <a:spAutoFit/>
          </a:bodyPr>
          <a:lstStyle/>
          <a:p>
            <a:pPr algn="ctr"/>
            <a:r>
              <a:rPr lang="en-US" dirty="0" smtClean="0"/>
              <a:t>Version 1</a:t>
            </a:r>
          </a:p>
          <a:p>
            <a:pPr algn="ctr"/>
            <a:endParaRPr lang="en-US" dirty="0" smtClean="0"/>
          </a:p>
          <a:p>
            <a:pPr algn="ctr"/>
            <a:r>
              <a:rPr lang="en-US" dirty="0" smtClean="0"/>
              <a:t>“Big Rock” version </a:t>
            </a:r>
            <a:endParaRPr lang="en-US" dirty="0"/>
          </a:p>
        </p:txBody>
      </p:sp>
      <p:sp>
        <p:nvSpPr>
          <p:cNvPr id="22" name="TextBox 21"/>
          <p:cNvSpPr txBox="1"/>
          <p:nvPr/>
        </p:nvSpPr>
        <p:spPr>
          <a:xfrm>
            <a:off x="4789758" y="5562600"/>
            <a:ext cx="3374129" cy="923330"/>
          </a:xfrm>
          <a:prstGeom prst="rect">
            <a:avLst/>
          </a:prstGeom>
          <a:noFill/>
        </p:spPr>
        <p:txBody>
          <a:bodyPr wrap="none" rtlCol="0">
            <a:spAutoFit/>
          </a:bodyPr>
          <a:lstStyle/>
          <a:p>
            <a:pPr algn="ctr"/>
            <a:r>
              <a:rPr lang="en-US" dirty="0" smtClean="0"/>
              <a:t>Version 2 – shadow version</a:t>
            </a:r>
          </a:p>
          <a:p>
            <a:pPr algn="ctr"/>
            <a:endParaRPr lang="en-US" dirty="0" smtClean="0"/>
          </a:p>
          <a:p>
            <a:pPr algn="ctr"/>
            <a:r>
              <a:rPr lang="en-US" dirty="0" smtClean="0"/>
              <a:t>Thank you Richard!</a:t>
            </a:r>
            <a:endParaRPr lang="en-US" dirty="0"/>
          </a:p>
        </p:txBody>
      </p:sp>
    </p:spTree>
    <p:extLst>
      <p:ext uri="{BB962C8B-B14F-4D97-AF65-F5344CB8AC3E}">
        <p14:creationId xmlns:p14="http://schemas.microsoft.com/office/powerpoint/2010/main" xmlns="" val="9328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990600"/>
          </a:xfrm>
        </p:spPr>
        <p:txBody>
          <a:bodyPr/>
          <a:lstStyle/>
          <a:p>
            <a:r>
              <a:rPr lang="en-US" dirty="0" smtClean="0"/>
              <a:t>Late 2013 – Sky &amp; Tel Article</a:t>
            </a:r>
            <a:endParaRPr lang="en-US" dirty="0"/>
          </a:p>
        </p:txBody>
      </p:sp>
      <p:sp>
        <p:nvSpPr>
          <p:cNvPr id="14" name="TextBox 13"/>
          <p:cNvSpPr txBox="1"/>
          <p:nvPr/>
        </p:nvSpPr>
        <p:spPr>
          <a:xfrm>
            <a:off x="152400" y="1066800"/>
            <a:ext cx="8991600" cy="369332"/>
          </a:xfrm>
          <a:prstGeom prst="rect">
            <a:avLst/>
          </a:prstGeom>
          <a:noFill/>
        </p:spPr>
        <p:txBody>
          <a:bodyPr wrap="square" rtlCol="0">
            <a:spAutoFit/>
          </a:bodyPr>
          <a:lstStyle/>
          <a:p>
            <a:r>
              <a:rPr lang="en-US" dirty="0" smtClean="0"/>
              <a:t>Steve Preston authors a Sky &amp; Telescope article for the March, 2014 issue</a:t>
            </a:r>
            <a:endParaRPr lang="en-US" dirty="0"/>
          </a:p>
        </p:txBody>
      </p:sp>
      <p:pic>
        <p:nvPicPr>
          <p:cNvPr id="41986" name="Picture 2"/>
          <p:cNvPicPr>
            <a:picLocks noChangeAspect="1" noChangeArrowheads="1"/>
          </p:cNvPicPr>
          <p:nvPr/>
        </p:nvPicPr>
        <p:blipFill>
          <a:blip r:embed="rId2" cstate="screen"/>
          <a:srcRect/>
          <a:stretch>
            <a:fillRect/>
          </a:stretch>
        </p:blipFill>
        <p:spPr bwMode="auto">
          <a:xfrm>
            <a:off x="381000" y="1524000"/>
            <a:ext cx="8382000" cy="5195587"/>
          </a:xfrm>
          <a:prstGeom prst="rect">
            <a:avLst/>
          </a:prstGeom>
          <a:noFill/>
          <a:ln w="9525">
            <a:noFill/>
            <a:miter lim="800000"/>
            <a:headEnd/>
            <a:tailEnd/>
          </a:ln>
        </p:spPr>
      </p:pic>
    </p:spTree>
    <p:extLst>
      <p:ext uri="{BB962C8B-B14F-4D97-AF65-F5344CB8AC3E}">
        <p14:creationId xmlns:p14="http://schemas.microsoft.com/office/powerpoint/2010/main" xmlns="" val="9328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990600"/>
          </a:xfrm>
        </p:spPr>
        <p:txBody>
          <a:bodyPr/>
          <a:lstStyle/>
          <a:p>
            <a:r>
              <a:rPr lang="en-US" sz="4000" dirty="0" smtClean="0"/>
              <a:t>December, 2013 – Web Site &amp; FAQ</a:t>
            </a:r>
            <a:endParaRPr lang="en-US" sz="4000" dirty="0"/>
          </a:p>
        </p:txBody>
      </p:sp>
      <p:pic>
        <p:nvPicPr>
          <p:cNvPr id="2050" name="Picture 2"/>
          <p:cNvPicPr>
            <a:picLocks noChangeAspect="1" noChangeArrowheads="1"/>
          </p:cNvPicPr>
          <p:nvPr/>
        </p:nvPicPr>
        <p:blipFill>
          <a:blip r:embed="rId2" cstate="screen"/>
          <a:srcRect/>
          <a:stretch>
            <a:fillRect/>
          </a:stretch>
        </p:blipFill>
        <p:spPr bwMode="auto">
          <a:xfrm>
            <a:off x="228600" y="1219200"/>
            <a:ext cx="4705350" cy="817180"/>
          </a:xfrm>
          <a:prstGeom prst="rect">
            <a:avLst/>
          </a:prstGeom>
          <a:noFill/>
          <a:ln w="9525">
            <a:noFill/>
            <a:miter lim="800000"/>
            <a:headEnd/>
            <a:tailEnd/>
          </a:ln>
        </p:spPr>
      </p:pic>
      <p:sp>
        <p:nvSpPr>
          <p:cNvPr id="12" name="TextBox 11"/>
          <p:cNvSpPr txBox="1"/>
          <p:nvPr/>
        </p:nvSpPr>
        <p:spPr>
          <a:xfrm>
            <a:off x="5562600" y="1219200"/>
            <a:ext cx="2895600" cy="738664"/>
          </a:xfrm>
          <a:prstGeom prst="rect">
            <a:avLst/>
          </a:prstGeom>
          <a:noFill/>
        </p:spPr>
        <p:txBody>
          <a:bodyPr wrap="square" rtlCol="0">
            <a:spAutoFit/>
          </a:bodyPr>
          <a:lstStyle/>
          <a:p>
            <a:r>
              <a:rPr lang="en-US" sz="1400" dirty="0" smtClean="0"/>
              <a:t>Steve Preston starts a new </a:t>
            </a:r>
            <a:r>
              <a:rPr lang="en-US" sz="1400" dirty="0" err="1" smtClean="0"/>
              <a:t>Wordpress</a:t>
            </a:r>
            <a:r>
              <a:rPr lang="en-US" sz="1400" dirty="0" smtClean="0"/>
              <a:t>-based version of occultations.org</a:t>
            </a:r>
            <a:endParaRPr lang="en-US" sz="1400" dirty="0"/>
          </a:p>
        </p:txBody>
      </p:sp>
      <p:pic>
        <p:nvPicPr>
          <p:cNvPr id="2051" name="Picture 3"/>
          <p:cNvPicPr>
            <a:picLocks noChangeAspect="1" noChangeArrowheads="1"/>
          </p:cNvPicPr>
          <p:nvPr/>
        </p:nvPicPr>
        <p:blipFill>
          <a:blip r:embed="rId3" cstate="screen"/>
          <a:srcRect/>
          <a:stretch>
            <a:fillRect/>
          </a:stretch>
        </p:blipFill>
        <p:spPr bwMode="auto">
          <a:xfrm>
            <a:off x="228600" y="3352800"/>
            <a:ext cx="8610600" cy="430898"/>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4" cstate="screen"/>
          <a:srcRect/>
          <a:stretch>
            <a:fillRect/>
          </a:stretch>
        </p:blipFill>
        <p:spPr bwMode="auto">
          <a:xfrm>
            <a:off x="228600" y="2286000"/>
            <a:ext cx="2076450" cy="781050"/>
          </a:xfrm>
          <a:prstGeom prst="rect">
            <a:avLst/>
          </a:prstGeom>
          <a:noFill/>
          <a:ln w="9525">
            <a:solidFill>
              <a:schemeClr val="accent1"/>
            </a:solidFill>
            <a:miter lim="800000"/>
            <a:headEnd/>
            <a:tailEnd/>
          </a:ln>
        </p:spPr>
      </p:pic>
      <p:sp>
        <p:nvSpPr>
          <p:cNvPr id="15" name="TextBox 14"/>
          <p:cNvSpPr txBox="1"/>
          <p:nvPr/>
        </p:nvSpPr>
        <p:spPr>
          <a:xfrm>
            <a:off x="3733800" y="2209800"/>
            <a:ext cx="5105400" cy="954107"/>
          </a:xfrm>
          <a:prstGeom prst="rect">
            <a:avLst/>
          </a:prstGeom>
          <a:noFill/>
        </p:spPr>
        <p:txBody>
          <a:bodyPr wrap="square" rtlCol="0">
            <a:spAutoFit/>
          </a:bodyPr>
          <a:lstStyle/>
          <a:p>
            <a:r>
              <a:rPr lang="en-US" sz="1400" dirty="0" smtClean="0"/>
              <a:t>I begin work on the </a:t>
            </a:r>
            <a:r>
              <a:rPr lang="en-US" sz="1400" b="1" dirty="0" smtClean="0"/>
              <a:t>REGULUS2014</a:t>
            </a:r>
            <a:r>
              <a:rPr lang="en-US" sz="1400" dirty="0" smtClean="0"/>
              <a:t> tab and </a:t>
            </a:r>
            <a:r>
              <a:rPr lang="en-US" sz="1400" b="1" dirty="0" smtClean="0"/>
              <a:t>Frequently-Asked-Questions </a:t>
            </a:r>
            <a:r>
              <a:rPr lang="en-US" sz="1400" dirty="0" smtClean="0"/>
              <a:t>section.  Eventually it becomes  a list of 32 questions with </a:t>
            </a:r>
            <a:r>
              <a:rPr lang="en-US" sz="1400" dirty="0" smtClean="0"/>
              <a:t>over </a:t>
            </a:r>
            <a:r>
              <a:rPr lang="en-US" sz="1400" dirty="0" smtClean="0"/>
              <a:t>6000 </a:t>
            </a:r>
            <a:r>
              <a:rPr lang="en-US" sz="1400" dirty="0" smtClean="0"/>
              <a:t>words of answers.</a:t>
            </a:r>
            <a:endParaRPr lang="en-US" sz="1400" dirty="0"/>
          </a:p>
        </p:txBody>
      </p:sp>
      <p:cxnSp>
        <p:nvCxnSpPr>
          <p:cNvPr id="17" name="Straight Arrow Connector 16"/>
          <p:cNvCxnSpPr/>
          <p:nvPr/>
        </p:nvCxnSpPr>
        <p:spPr>
          <a:xfrm>
            <a:off x="685800" y="1981200"/>
            <a:ext cx="381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200" y="3962400"/>
            <a:ext cx="3124200" cy="2554545"/>
          </a:xfrm>
          <a:prstGeom prst="rect">
            <a:avLst/>
          </a:prstGeom>
        </p:spPr>
        <p:txBody>
          <a:bodyPr wrap="square">
            <a:spAutoFit/>
          </a:bodyPr>
          <a:lstStyle/>
          <a:p>
            <a:r>
              <a:rPr lang="en-US" sz="1200" b="1" dirty="0" smtClean="0"/>
              <a:t>About the Event:</a:t>
            </a:r>
          </a:p>
          <a:p>
            <a:endParaRPr lang="en-US" sz="1200" b="1" dirty="0" smtClean="0"/>
          </a:p>
          <a:p>
            <a:r>
              <a:rPr lang="en-US" sz="800" b="1" dirty="0" smtClean="0">
                <a:hlinkClick r:id="rId5"/>
              </a:rPr>
              <a:t>What will happen on March 20, 2014 around 2:06 am EDT, and why is it so special?</a:t>
            </a:r>
            <a:endParaRPr lang="en-US" sz="800" dirty="0" smtClean="0"/>
          </a:p>
          <a:p>
            <a:r>
              <a:rPr lang="en-US" sz="800" b="1" dirty="0" smtClean="0">
                <a:hlinkClick r:id="rId5"/>
              </a:rPr>
              <a:t>At what time should I begin watching or recording the star </a:t>
            </a:r>
            <a:r>
              <a:rPr lang="en-US" sz="800" b="1" dirty="0" err="1" smtClean="0">
                <a:hlinkClick r:id="rId5"/>
              </a:rPr>
              <a:t>Regulus</a:t>
            </a:r>
            <a:r>
              <a:rPr lang="en-US" sz="800" b="1" dirty="0" smtClean="0">
                <a:hlinkClick r:id="rId5"/>
              </a:rPr>
              <a:t>?</a:t>
            </a:r>
            <a:endParaRPr lang="en-US" sz="800" dirty="0" smtClean="0"/>
          </a:p>
          <a:p>
            <a:r>
              <a:rPr lang="en-US" sz="800" b="1" dirty="0" smtClean="0">
                <a:hlinkClick r:id="rId5"/>
              </a:rPr>
              <a:t>If I go out, how can I be sure I’m looking at the right star (</a:t>
            </a:r>
            <a:r>
              <a:rPr lang="en-US" sz="800" b="1" dirty="0" err="1" smtClean="0">
                <a:hlinkClick r:id="rId5"/>
              </a:rPr>
              <a:t>Regulus</a:t>
            </a:r>
            <a:r>
              <a:rPr lang="en-US" sz="800" b="1" dirty="0" smtClean="0">
                <a:hlinkClick r:id="rId5"/>
              </a:rPr>
              <a:t>)?</a:t>
            </a:r>
            <a:endParaRPr lang="en-US" sz="800" dirty="0" smtClean="0"/>
          </a:p>
          <a:p>
            <a:r>
              <a:rPr lang="en-US" sz="800" b="1" dirty="0" smtClean="0">
                <a:hlinkClick r:id="rId5"/>
              </a:rPr>
              <a:t>What is an Occultation?</a:t>
            </a:r>
            <a:endParaRPr lang="en-US" sz="800" dirty="0" smtClean="0"/>
          </a:p>
          <a:p>
            <a:r>
              <a:rPr lang="en-US" sz="800" b="1" dirty="0" smtClean="0">
                <a:hlinkClick r:id="rId5"/>
              </a:rPr>
              <a:t>Is this Asteroid going to come anywhere near Earth?</a:t>
            </a:r>
            <a:endParaRPr lang="en-US" sz="800" dirty="0" smtClean="0"/>
          </a:p>
          <a:p>
            <a:r>
              <a:rPr lang="en-US" sz="800" b="1" dirty="0" smtClean="0">
                <a:hlinkClick r:id="rId5"/>
              </a:rPr>
              <a:t>Can Science Teachers use this event to help teach STEM (Science, Technology, Engineering and Math)?</a:t>
            </a:r>
            <a:endParaRPr lang="en-US" sz="800" dirty="0" smtClean="0"/>
          </a:p>
          <a:p>
            <a:r>
              <a:rPr lang="en-US" sz="800" b="1" dirty="0" smtClean="0">
                <a:hlinkClick r:id="rId5"/>
              </a:rPr>
              <a:t>What is IOTA?</a:t>
            </a:r>
            <a:endParaRPr lang="en-US" sz="800" dirty="0" smtClean="0"/>
          </a:p>
          <a:p>
            <a:r>
              <a:rPr lang="en-US" sz="800" b="1" dirty="0" smtClean="0">
                <a:hlinkClick r:id="rId5"/>
              </a:rPr>
              <a:t>What is an Asteroid?</a:t>
            </a:r>
            <a:endParaRPr lang="en-US" sz="800" dirty="0" smtClean="0"/>
          </a:p>
          <a:p>
            <a:r>
              <a:rPr lang="en-US" sz="800" b="1" dirty="0" smtClean="0">
                <a:hlinkClick r:id="rId5"/>
              </a:rPr>
              <a:t>Will we learn anything about the star </a:t>
            </a:r>
            <a:r>
              <a:rPr lang="en-US" sz="800" b="1" dirty="0" err="1" smtClean="0">
                <a:hlinkClick r:id="rId5"/>
              </a:rPr>
              <a:t>Regulus</a:t>
            </a:r>
            <a:r>
              <a:rPr lang="en-US" sz="800" b="1" dirty="0" smtClean="0">
                <a:hlinkClick r:id="rId5"/>
              </a:rPr>
              <a:t> from this event?</a:t>
            </a:r>
            <a:endParaRPr lang="en-US" sz="800" dirty="0" smtClean="0"/>
          </a:p>
          <a:p>
            <a:r>
              <a:rPr lang="en-US" sz="800" b="1" dirty="0" smtClean="0">
                <a:hlinkClick r:id="rId5"/>
              </a:rPr>
              <a:t>Where can I look for more details?</a:t>
            </a:r>
            <a:endParaRPr lang="en-US" sz="800" dirty="0"/>
          </a:p>
        </p:txBody>
      </p:sp>
      <p:sp>
        <p:nvSpPr>
          <p:cNvPr id="19" name="Rectangle 18"/>
          <p:cNvSpPr/>
          <p:nvPr/>
        </p:nvSpPr>
        <p:spPr>
          <a:xfrm>
            <a:off x="3200400" y="3962400"/>
            <a:ext cx="2514600" cy="1962076"/>
          </a:xfrm>
          <a:prstGeom prst="rect">
            <a:avLst/>
          </a:prstGeom>
        </p:spPr>
        <p:txBody>
          <a:bodyPr wrap="square">
            <a:spAutoFit/>
          </a:bodyPr>
          <a:lstStyle/>
          <a:p>
            <a:r>
              <a:rPr lang="en-US" sz="1050" b="1" dirty="0" smtClean="0"/>
              <a:t>Observing and Timing the Event:</a:t>
            </a:r>
          </a:p>
          <a:p>
            <a:endParaRPr lang="en-US" sz="1050" b="1" dirty="0" smtClean="0"/>
          </a:p>
          <a:p>
            <a:r>
              <a:rPr lang="en-US" sz="900" b="1" dirty="0" smtClean="0">
                <a:hlinkClick r:id="rId5"/>
              </a:rPr>
              <a:t>How can I best time the event?</a:t>
            </a:r>
            <a:endParaRPr lang="en-US" sz="900" dirty="0" smtClean="0"/>
          </a:p>
          <a:p>
            <a:r>
              <a:rPr lang="en-US" sz="900" b="1" dirty="0" smtClean="0">
                <a:hlinkClick r:id="rId5"/>
              </a:rPr>
              <a:t>How do I report my observation?</a:t>
            </a:r>
            <a:endParaRPr lang="en-US" sz="900" dirty="0" smtClean="0"/>
          </a:p>
          <a:p>
            <a:r>
              <a:rPr lang="en-US" sz="900" b="1" dirty="0" smtClean="0">
                <a:hlinkClick r:id="rId5"/>
              </a:rPr>
              <a:t>How will I know IOTA has received my observation?</a:t>
            </a:r>
            <a:endParaRPr lang="en-US" sz="900" dirty="0" smtClean="0"/>
          </a:p>
          <a:p>
            <a:r>
              <a:rPr lang="en-US" sz="900" b="1" dirty="0" smtClean="0">
                <a:hlinkClick r:id="rId5"/>
              </a:rPr>
              <a:t>Will IOTA share its results with me?</a:t>
            </a:r>
            <a:endParaRPr lang="en-US" sz="900" dirty="0" smtClean="0"/>
          </a:p>
          <a:p>
            <a:r>
              <a:rPr lang="en-US" sz="900" b="1" dirty="0" smtClean="0">
                <a:hlinkClick r:id="rId5"/>
              </a:rPr>
              <a:t>What is the best source of time to set my watch accurately?</a:t>
            </a:r>
            <a:endParaRPr lang="en-US" sz="900" dirty="0" smtClean="0"/>
          </a:p>
          <a:p>
            <a:r>
              <a:rPr lang="en-US" sz="900" b="1" dirty="0" smtClean="0">
                <a:hlinkClick r:id="rId5"/>
              </a:rPr>
              <a:t>Have there been other public campaigns to observe </a:t>
            </a:r>
            <a:r>
              <a:rPr lang="en-US" sz="900" b="1" dirty="0" err="1" smtClean="0">
                <a:hlinkClick r:id="rId5"/>
              </a:rPr>
              <a:t>occultations</a:t>
            </a:r>
            <a:r>
              <a:rPr lang="en-US" sz="900" b="1" dirty="0" smtClean="0">
                <a:hlinkClick r:id="rId5"/>
              </a:rPr>
              <a:t> of stars by asteroids?</a:t>
            </a:r>
            <a:endParaRPr lang="en-US" sz="900" dirty="0"/>
          </a:p>
        </p:txBody>
      </p:sp>
      <p:sp>
        <p:nvSpPr>
          <p:cNvPr id="20" name="Rectangle 19"/>
          <p:cNvSpPr/>
          <p:nvPr/>
        </p:nvSpPr>
        <p:spPr>
          <a:xfrm>
            <a:off x="5867400" y="3962400"/>
            <a:ext cx="3276600" cy="2015936"/>
          </a:xfrm>
          <a:prstGeom prst="rect">
            <a:avLst/>
          </a:prstGeom>
        </p:spPr>
        <p:txBody>
          <a:bodyPr wrap="square">
            <a:spAutoFit/>
          </a:bodyPr>
          <a:lstStyle/>
          <a:p>
            <a:r>
              <a:rPr lang="en-US" sz="1050" b="1" dirty="0" smtClean="0"/>
              <a:t>Watching the Event:</a:t>
            </a:r>
          </a:p>
          <a:p>
            <a:endParaRPr lang="en-US" sz="1050" b="1" dirty="0" smtClean="0"/>
          </a:p>
          <a:p>
            <a:r>
              <a:rPr lang="en-US" sz="800" b="1" dirty="0" smtClean="0">
                <a:hlinkClick r:id="rId5"/>
              </a:rPr>
              <a:t>From where can this event be seen?</a:t>
            </a:r>
            <a:endParaRPr lang="en-US" sz="800" dirty="0" smtClean="0"/>
          </a:p>
          <a:p>
            <a:r>
              <a:rPr lang="en-US" sz="800" b="1" dirty="0" smtClean="0">
                <a:hlinkClick r:id="rId5"/>
              </a:rPr>
              <a:t>Will I need special equipment to see the star?</a:t>
            </a:r>
            <a:endParaRPr lang="en-US" sz="800" dirty="0" smtClean="0"/>
          </a:p>
          <a:p>
            <a:r>
              <a:rPr lang="en-US" sz="800" b="1" dirty="0" smtClean="0">
                <a:hlinkClick r:id="rId5"/>
              </a:rPr>
              <a:t>How will I know if I can see this event?</a:t>
            </a:r>
            <a:endParaRPr lang="en-US" sz="800" dirty="0" smtClean="0"/>
          </a:p>
          <a:p>
            <a:r>
              <a:rPr lang="en-US" sz="800" b="1" dirty="0" smtClean="0">
                <a:hlinkClick r:id="rId5"/>
              </a:rPr>
              <a:t>What if I live far from the predicted path?</a:t>
            </a:r>
            <a:endParaRPr lang="en-US" sz="800" dirty="0" smtClean="0"/>
          </a:p>
          <a:p>
            <a:r>
              <a:rPr lang="en-US" sz="800" b="1" dirty="0" smtClean="0">
                <a:hlinkClick r:id="rId5"/>
              </a:rPr>
              <a:t>Is there someplace I can go to be certain I will see the event?</a:t>
            </a:r>
            <a:endParaRPr lang="en-US" sz="800" dirty="0" smtClean="0"/>
          </a:p>
          <a:p>
            <a:r>
              <a:rPr lang="en-US" sz="800" b="1" dirty="0" smtClean="0">
                <a:hlinkClick r:id="rId5"/>
              </a:rPr>
              <a:t>Why should observers spread out instead of placing themselves just along the predicted center line?</a:t>
            </a:r>
            <a:endParaRPr lang="en-US" sz="800" dirty="0" smtClean="0"/>
          </a:p>
          <a:p>
            <a:r>
              <a:rPr lang="en-US" sz="800" b="1" dirty="0" smtClean="0">
                <a:hlinkClick r:id="rId5"/>
              </a:rPr>
              <a:t>For how long a time will the star disappear?</a:t>
            </a:r>
            <a:endParaRPr lang="en-US" sz="800" dirty="0" smtClean="0"/>
          </a:p>
          <a:p>
            <a:r>
              <a:rPr lang="en-US" sz="800" b="1" dirty="0" smtClean="0">
                <a:hlinkClick r:id="rId5"/>
              </a:rPr>
              <a:t>Where should I go along the path for the best chance of clear weather?</a:t>
            </a:r>
            <a:endParaRPr lang="en-US" sz="800" dirty="0" smtClean="0"/>
          </a:p>
          <a:p>
            <a:r>
              <a:rPr lang="en-US" sz="800" b="1" dirty="0" smtClean="0">
                <a:hlinkClick r:id="rId5"/>
              </a:rPr>
              <a:t>What if I’m an amateur astronomer with no previous occultation timing experience?</a:t>
            </a:r>
            <a:endParaRPr lang="en-US" sz="800" dirty="0"/>
          </a:p>
        </p:txBody>
      </p:sp>
      <p:sp>
        <p:nvSpPr>
          <p:cNvPr id="21" name="Rectangle 20"/>
          <p:cNvSpPr/>
          <p:nvPr/>
        </p:nvSpPr>
        <p:spPr>
          <a:xfrm>
            <a:off x="3124200" y="6019800"/>
            <a:ext cx="4572000" cy="738664"/>
          </a:xfrm>
          <a:prstGeom prst="rect">
            <a:avLst/>
          </a:prstGeom>
        </p:spPr>
        <p:txBody>
          <a:bodyPr>
            <a:spAutoFit/>
          </a:bodyPr>
          <a:lstStyle/>
          <a:p>
            <a:r>
              <a:rPr lang="en-US" sz="1000" b="1" dirty="0" smtClean="0"/>
              <a:t>IOTA (International Occultation Timing Association):</a:t>
            </a:r>
          </a:p>
          <a:p>
            <a:r>
              <a:rPr lang="en-US" sz="500" b="1" dirty="0" smtClean="0"/>
              <a:t> </a:t>
            </a:r>
          </a:p>
          <a:p>
            <a:r>
              <a:rPr lang="en-US" sz="900" b="1" dirty="0" smtClean="0">
                <a:hlinkClick r:id="rId5"/>
              </a:rPr>
              <a:t>How can I join IOTA?</a:t>
            </a:r>
            <a:endParaRPr lang="en-US" sz="900" dirty="0" smtClean="0"/>
          </a:p>
          <a:p>
            <a:r>
              <a:rPr lang="en-US" sz="900" b="1" dirty="0" smtClean="0">
                <a:hlinkClick r:id="rId5"/>
              </a:rPr>
              <a:t>How can I donate to IOTA?</a:t>
            </a:r>
            <a:endParaRPr lang="en-US" sz="900" dirty="0" smtClean="0"/>
          </a:p>
          <a:p>
            <a:r>
              <a:rPr lang="en-US" sz="900" b="1" dirty="0" smtClean="0">
                <a:hlinkClick r:id="rId5"/>
              </a:rPr>
              <a:t>How does a V</a:t>
            </a:r>
            <a:r>
              <a:rPr lang="en-US" sz="900" b="1" i="1" dirty="0" smtClean="0">
                <a:hlinkClick r:id="rId5"/>
              </a:rPr>
              <a:t>ideo Time Inserter</a:t>
            </a:r>
            <a:r>
              <a:rPr lang="en-US" sz="900" b="1" dirty="0" smtClean="0">
                <a:hlinkClick r:id="rId5"/>
              </a:rPr>
              <a:t> work ?</a:t>
            </a:r>
            <a:endParaRPr lang="en-US" sz="900" dirty="0"/>
          </a:p>
        </p:txBody>
      </p:sp>
      <p:cxnSp>
        <p:nvCxnSpPr>
          <p:cNvPr id="13" name="Straight Arrow Connector 12"/>
          <p:cNvCxnSpPr/>
          <p:nvPr/>
        </p:nvCxnSpPr>
        <p:spPr>
          <a:xfrm>
            <a:off x="1066800" y="2819400"/>
            <a:ext cx="381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28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39825"/>
          </a:xfrm>
        </p:spPr>
        <p:txBody>
          <a:bodyPr/>
          <a:lstStyle/>
          <a:p>
            <a:r>
              <a:rPr lang="en-US" sz="3600" dirty="0" smtClean="0"/>
              <a:t>Website: Where Can I Go To See It?</a:t>
            </a:r>
            <a:endParaRPr lang="en-US" sz="3600" dirty="0"/>
          </a:p>
        </p:txBody>
      </p:sp>
      <p:pic>
        <p:nvPicPr>
          <p:cNvPr id="23554" name="Picture 2" descr="mpergo2s_with_text"/>
          <p:cNvPicPr>
            <a:picLocks noChangeAspect="1" noChangeArrowheads="1"/>
          </p:cNvPicPr>
          <p:nvPr/>
        </p:nvPicPr>
        <p:blipFill>
          <a:blip r:embed="rId3" cstate="screen"/>
          <a:srcRect/>
          <a:stretch>
            <a:fillRect/>
          </a:stretch>
        </p:blipFill>
        <p:spPr bwMode="auto">
          <a:xfrm>
            <a:off x="609600" y="1219200"/>
            <a:ext cx="4823263" cy="4191000"/>
          </a:xfrm>
          <a:prstGeom prst="rect">
            <a:avLst/>
          </a:prstGeom>
          <a:noFill/>
        </p:spPr>
      </p:pic>
      <p:pic>
        <p:nvPicPr>
          <p:cNvPr id="23556" name="Picture 4" descr="Map of zone where Erigone moons might be found"/>
          <p:cNvPicPr>
            <a:picLocks noChangeAspect="1" noChangeArrowheads="1"/>
          </p:cNvPicPr>
          <p:nvPr/>
        </p:nvPicPr>
        <p:blipFill>
          <a:blip r:embed="rId4" cstate="screen"/>
          <a:srcRect/>
          <a:stretch>
            <a:fillRect/>
          </a:stretch>
        </p:blipFill>
        <p:spPr bwMode="auto">
          <a:xfrm>
            <a:off x="5791200" y="1219200"/>
            <a:ext cx="3104946" cy="1905000"/>
          </a:xfrm>
          <a:prstGeom prst="rect">
            <a:avLst/>
          </a:prstGeom>
          <a:noFill/>
        </p:spPr>
      </p:pic>
      <p:sp>
        <p:nvSpPr>
          <p:cNvPr id="11" name="TextBox 10"/>
          <p:cNvSpPr txBox="1"/>
          <p:nvPr/>
        </p:nvSpPr>
        <p:spPr>
          <a:xfrm>
            <a:off x="685800" y="5638800"/>
            <a:ext cx="4724400" cy="646331"/>
          </a:xfrm>
          <a:prstGeom prst="rect">
            <a:avLst/>
          </a:prstGeom>
          <a:noFill/>
        </p:spPr>
        <p:txBody>
          <a:bodyPr wrap="square" rtlCol="0">
            <a:spAutoFit/>
          </a:bodyPr>
          <a:lstStyle/>
          <a:p>
            <a:r>
              <a:rPr lang="en-US" dirty="0" smtClean="0"/>
              <a:t>Annotated path map showing 1- and 2-sigma uncertainty limits</a:t>
            </a:r>
            <a:endParaRPr lang="en-US" dirty="0"/>
          </a:p>
        </p:txBody>
      </p:sp>
      <p:sp>
        <p:nvSpPr>
          <p:cNvPr id="12" name="TextBox 11"/>
          <p:cNvSpPr txBox="1"/>
          <p:nvPr/>
        </p:nvSpPr>
        <p:spPr>
          <a:xfrm>
            <a:off x="5715000" y="3352800"/>
            <a:ext cx="3200400" cy="1200329"/>
          </a:xfrm>
          <a:prstGeom prst="rect">
            <a:avLst/>
          </a:prstGeom>
          <a:noFill/>
        </p:spPr>
        <p:txBody>
          <a:bodyPr wrap="square" rtlCol="0">
            <a:spAutoFit/>
          </a:bodyPr>
          <a:lstStyle/>
          <a:p>
            <a:r>
              <a:rPr lang="en-US" dirty="0" smtClean="0"/>
              <a:t>Area in which it was more</a:t>
            </a:r>
          </a:p>
          <a:p>
            <a:r>
              <a:rPr lang="en-US" dirty="0" smtClean="0"/>
              <a:t>likely that satellites of </a:t>
            </a:r>
          </a:p>
          <a:p>
            <a:r>
              <a:rPr lang="en-US" dirty="0" err="1" smtClean="0"/>
              <a:t>Erigone</a:t>
            </a:r>
            <a:r>
              <a:rPr lang="en-US" dirty="0" smtClean="0"/>
              <a:t> might be observed </a:t>
            </a:r>
            <a:endParaRPr lang="en-US" dirty="0"/>
          </a:p>
        </p:txBody>
      </p:sp>
    </p:spTree>
    <p:extLst>
      <p:ext uri="{BB962C8B-B14F-4D97-AF65-F5344CB8AC3E}">
        <p14:creationId xmlns:p14="http://schemas.microsoft.com/office/powerpoint/2010/main" xmlns="" val="13712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HAS">
  <a:themeElements>
    <a:clrScheme name="NHA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NHA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A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NHA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NHA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NHA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NHA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NHA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NHA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NHA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Night_Sky_2012_02_09</Template>
  <TotalTime>4038</TotalTime>
  <Words>2083</Words>
  <Application>Microsoft Office PowerPoint</Application>
  <PresentationFormat>On-screen Show (4:3)</PresentationFormat>
  <Paragraphs>240</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NHAS</vt:lpstr>
      <vt:lpstr>Planning and Preparing for the Erigone-Regulus Great Occultation (ERGO) of March, 2014</vt:lpstr>
      <vt:lpstr>Background</vt:lpstr>
      <vt:lpstr>Goals:</vt:lpstr>
      <vt:lpstr>Early and Recent Predictions</vt:lpstr>
      <vt:lpstr>Challenges:</vt:lpstr>
      <vt:lpstr>3Q 2013 – Nugent Video</vt:lpstr>
      <vt:lpstr>Late 2013 – Sky &amp; Tel Article</vt:lpstr>
      <vt:lpstr>December, 2013 – Web Site &amp; FAQ</vt:lpstr>
      <vt:lpstr>Website: Where Can I Go To See It?</vt:lpstr>
      <vt:lpstr>Website: How to Find the Correct Star</vt:lpstr>
      <vt:lpstr>Website: How to Time The Event</vt:lpstr>
      <vt:lpstr>What Can You Learn From A Million Observers Without Stopwatches?</vt:lpstr>
      <vt:lpstr>December, 2013 Contact Astro Clubs in/near Path</vt:lpstr>
      <vt:lpstr>December, 2013 – Joe Rao of  space.com lists ERGO #1 for 2014</vt:lpstr>
      <vt:lpstr>January, 2014 Update Wikipedia Pages</vt:lpstr>
      <vt:lpstr>February, 2014 – Press Release</vt:lpstr>
      <vt:lpstr>January-February, 2014 Public Reporting Site Design &amp; Development By Hristo Pavlov in support of ERGO event</vt:lpstr>
      <vt:lpstr>February, 2014 – Planetary Society</vt:lpstr>
      <vt:lpstr>February, 2014 – Social Media</vt:lpstr>
      <vt:lpstr>February / March, 2014 – Club Visits</vt:lpstr>
      <vt:lpstr>February / March, 2014  Articles and Interviews</vt:lpstr>
      <vt:lpstr>USA Today Article: Widely read, shared, tweeted</vt:lpstr>
      <vt:lpstr>March 20, 2014  The Weather Does Not Cooperate </vt:lpstr>
      <vt:lpstr>March 20, 2014  Facebook  Page Comments Reflect General Disappointment With the Weather</vt:lpstr>
      <vt:lpstr>Some Tried To See The Occultation From the Aircraft Carrier Intrepid in NYC</vt:lpstr>
      <vt:lpstr>Professional Astronomers Plan To Observe From Bars in NYC</vt:lpstr>
      <vt:lpstr>Fox News Channel 5 Mobile Van Followed Me To Seabright, NJ For Interview </vt:lpstr>
      <vt:lpstr>Kudos to Those Who Travelled From (or To) Afar</vt:lpstr>
      <vt:lpstr>Lessons Learned</vt:lpstr>
      <vt:lpstr>Lasting Benefits</vt:lpstr>
      <vt:lpstr>Links to Articles and Sites</vt:lpstr>
      <vt:lpstr>Thanks To All Who Made Major Contributions Along The Way</vt:lpstr>
      <vt:lpstr>Thank You!!  Clearer Skies 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Astronomy One Man's Journey</dc:title>
  <dc:creator>Rich</dc:creator>
  <cp:lastModifiedBy>ted blank</cp:lastModifiedBy>
  <cp:revision>136</cp:revision>
  <dcterms:created xsi:type="dcterms:W3CDTF">2012-02-14T15:35:24Z</dcterms:created>
  <dcterms:modified xsi:type="dcterms:W3CDTF">2014-07-11T19:30:22Z</dcterms:modified>
</cp:coreProperties>
</file>